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48" r:id="rId1"/>
  </p:sldMasterIdLst>
  <p:notesMasterIdLst>
    <p:notesMasterId r:id="rId56"/>
  </p:notesMasterIdLst>
  <p:handoutMasterIdLst>
    <p:handoutMasterId r:id="rId57"/>
  </p:handoutMasterIdLst>
  <p:sldIdLst>
    <p:sldId id="256" r:id="rId2"/>
    <p:sldId id="257" r:id="rId3"/>
    <p:sldId id="367" r:id="rId4"/>
    <p:sldId id="366" r:id="rId5"/>
    <p:sldId id="365" r:id="rId6"/>
    <p:sldId id="284" r:id="rId7"/>
    <p:sldId id="283" r:id="rId8"/>
    <p:sldId id="301" r:id="rId9"/>
    <p:sldId id="300" r:id="rId10"/>
    <p:sldId id="320" r:id="rId11"/>
    <p:sldId id="321" r:id="rId12"/>
    <p:sldId id="298" r:id="rId13"/>
    <p:sldId id="323" r:id="rId14"/>
    <p:sldId id="322" r:id="rId15"/>
    <p:sldId id="336" r:id="rId16"/>
    <p:sldId id="338" r:id="rId17"/>
    <p:sldId id="339" r:id="rId18"/>
    <p:sldId id="325" r:id="rId19"/>
    <p:sldId id="307" r:id="rId20"/>
    <p:sldId id="327" r:id="rId21"/>
    <p:sldId id="326" r:id="rId22"/>
    <p:sldId id="361" r:id="rId23"/>
    <p:sldId id="306" r:id="rId24"/>
    <p:sldId id="328" r:id="rId25"/>
    <p:sldId id="329" r:id="rId26"/>
    <p:sldId id="315" r:id="rId27"/>
    <p:sldId id="332" r:id="rId28"/>
    <p:sldId id="330" r:id="rId29"/>
    <p:sldId id="333" r:id="rId30"/>
    <p:sldId id="316" r:id="rId31"/>
    <p:sldId id="334"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4" r:id="rId47"/>
    <p:sldId id="363" r:id="rId48"/>
    <p:sldId id="362" r:id="rId49"/>
    <p:sldId id="340" r:id="rId50"/>
    <p:sldId id="341" r:id="rId51"/>
    <p:sldId id="342" r:id="rId52"/>
    <p:sldId id="343" r:id="rId53"/>
    <p:sldId id="344" r:id="rId54"/>
    <p:sldId id="360" r:id="rId55"/>
  </p:sldIdLst>
  <p:sldSz cx="12192000" cy="6858000"/>
  <p:notesSz cx="6858000" cy="9144000"/>
  <p:defaultTex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showGuides="1">
      <p:cViewPr>
        <p:scale>
          <a:sx n="70" d="100"/>
          <a:sy n="70" d="100"/>
        </p:scale>
        <p:origin x="-648"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147" name="Header Placeholder 1049146"/>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148" name="Date Placeholder 1049147"/>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2020/1/24</a:t>
            </a:fld>
            <a:endParaRPr lang="zh-CN" altLang="en-US" sz="1200"/>
          </a:p>
        </p:txBody>
      </p:sp>
      <p:sp>
        <p:nvSpPr>
          <p:cNvPr id="1049149" name="Footer Placeholder 1049148"/>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150" name="Slide Number Placeholder 1049149"/>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41" name="Header Placeholder 1049140"/>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indent="-342900"/>
            <a:endParaRPr lang="zh-CN" altLang="en-US" sz="1200"/>
          </a:p>
        </p:txBody>
      </p:sp>
      <p:sp>
        <p:nvSpPr>
          <p:cNvPr id="1049142" name="Date Placeholder 1049141"/>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indent="-342900" algn="r"/>
            <a:fld id="{566ABCEB-ACFC-4714-9973-3DA970169C29}" type="datetime1">
              <a:rPr lang="zh-CN" altLang="en-US" sz="1200"/>
              <a:pPr lvl="0" indent="-342900" algn="r"/>
              <a:t>2020/1/24</a:t>
            </a:fld>
            <a:endParaRPr lang="zh-CN" altLang="en-US" sz="1200"/>
          </a:p>
        </p:txBody>
      </p:sp>
      <p:sp>
        <p:nvSpPr>
          <p:cNvPr id="1049143" name="Slide Image Placeholder 1049142"/>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t"/>
          <a:lstStyle/>
          <a:p>
            <a:endParaRPr/>
          </a:p>
        </p:txBody>
      </p:sp>
      <p:sp>
        <p:nvSpPr>
          <p:cNvPr id="1049144" name="Notes Placeholder 1049143"/>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a:r>
              <a:rPr lang="zh-CN" altLang="en-US"/>
              <a:t>Click to edit Master text style</a:t>
            </a:r>
          </a:p>
          <a:p>
            <a:pPr lvl="1" indent="114300"/>
            <a:r>
              <a:rPr lang="zh-CN" altLang="en-US"/>
              <a:t>Second level</a:t>
            </a:r>
          </a:p>
          <a:p>
            <a:pPr lvl="2" indent="571500"/>
            <a:r>
              <a:rPr lang="zh-CN" altLang="en-US"/>
              <a:t>Third level</a:t>
            </a:r>
          </a:p>
          <a:p>
            <a:pPr lvl="3" indent="1028700"/>
            <a:r>
              <a:rPr lang="zh-CN" altLang="en-US"/>
              <a:t>Fourth level</a:t>
            </a:r>
          </a:p>
          <a:p>
            <a:pPr lvl="4" indent="1485900"/>
            <a:r>
              <a:rPr lang="zh-CN" altLang="en-US"/>
              <a:t>Fifth level</a:t>
            </a:r>
          </a:p>
        </p:txBody>
      </p:sp>
      <p:sp>
        <p:nvSpPr>
          <p:cNvPr id="1049145" name="Footer Placeholder 1049144"/>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indent="-342900"/>
            <a:endParaRPr lang="zh-CN" altLang="en-US" sz="1200"/>
          </a:p>
        </p:txBody>
      </p:sp>
      <p:sp>
        <p:nvSpPr>
          <p:cNvPr id="1049146" name="Slide Number Placeholder 1049145"/>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indent="-342900" algn="r"/>
            <a:fld id="{566ABCEB-ACFC-4714-9973-3DA970169C29}" type="slidenum">
              <a:rPr lang="zh-CN" altLang="en-US" sz="1200"/>
              <a:pPr lvl="0" indent="-342900" algn="r"/>
              <a:t>‹#›</a:t>
            </a:fld>
            <a:endParaRPr lang="zh-CN" altLang="en-US" sz="1200"/>
          </a:p>
        </p:txBody>
      </p:sp>
    </p:spTree>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116" name="Title 1"/>
          <p:cNvSpPr>
            <a:spLocks noGrp="1"/>
          </p:cNvSpPr>
          <p:nvPr>
            <p:ph type="ctrTitle"/>
          </p:nvPr>
        </p:nvSpPr>
        <p:spPr>
          <a:xfrm>
            <a:off x="1524000" y="1122363"/>
            <a:ext cx="9144000" cy="2387600"/>
          </a:xfrm>
        </p:spPr>
        <p:txBody>
          <a:bodyPr anchor="b"/>
          <a:lstStyle>
            <a:lvl1pPr>
              <a:defRPr sz="6000"/>
            </a:lvl1pPr>
          </a:lstStyle>
          <a:p>
            <a:r>
              <a:rPr lang="en-US" altLang="zh-CN" smtClean="0"/>
              <a:t>Click to edit Master title style</a:t>
            </a:r>
            <a:endParaRPr lang="zh-CN" altLang="en-US"/>
          </a:p>
        </p:txBody>
      </p:sp>
      <p:sp>
        <p:nvSpPr>
          <p:cNvPr id="1049117"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37" name="Title 1"/>
          <p:cNvSpPr>
            <a:spLocks noGrp="1"/>
          </p:cNvSpPr>
          <p:nvPr>
            <p:ph type="title"/>
          </p:nvPr>
        </p:nvSpPr>
        <p:spPr/>
        <p:txBody>
          <a:bodyPr/>
          <a:lstStyle/>
          <a:p>
            <a:r>
              <a:rPr lang="en-US" altLang="zh-CN" smtClean="0"/>
              <a:t>Click to edit Master title style</a:t>
            </a:r>
            <a:endParaRPr lang="zh-CN" altLang="en-US"/>
          </a:p>
        </p:txBody>
      </p:sp>
      <p:sp>
        <p:nvSpPr>
          <p:cNvPr id="1049138"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39"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1049140"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118" name="Title 1"/>
          <p:cNvSpPr>
            <a:spLocks noGrp="1"/>
          </p:cNvSpPr>
          <p:nvPr>
            <p:ph type="title"/>
          </p:nvPr>
        </p:nvSpPr>
        <p:spPr/>
        <p:txBody>
          <a:bodyPr/>
          <a:lstStyle/>
          <a:p>
            <a:r>
              <a:rPr lang="en-US" altLang="zh-CN" smtClean="0"/>
              <a:t>Click to edit Master title style</a:t>
            </a:r>
            <a:endParaRPr lang="zh-CN" altLang="en-US"/>
          </a:p>
        </p:txBody>
      </p:sp>
      <p:sp>
        <p:nvSpPr>
          <p:cNvPr id="1049119"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120"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1049121"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22" name="Title 1"/>
          <p:cNvSpPr>
            <a:spLocks noGrp="1"/>
          </p:cNvSpPr>
          <p:nvPr>
            <p:ph type="title"/>
          </p:nvPr>
        </p:nvSpPr>
        <p:spPr/>
        <p:txBody>
          <a:bodyPr/>
          <a:lstStyle/>
          <a:p>
            <a:r>
              <a:rPr lang="en-US" altLang="zh-CN" smtClean="0"/>
              <a:t>Click to edit Master title style</a:t>
            </a:r>
            <a:endParaRPr lang="zh-CN" altLang="en-US"/>
          </a:p>
        </p:txBody>
      </p:sp>
      <p:sp>
        <p:nvSpPr>
          <p:cNvPr id="104912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9124" name="Content Placeholder 3"/>
          <p:cNvSpPr>
            <a:spLocks noGrp="1"/>
          </p:cNvSpPr>
          <p:nvPr>
            <p:ph sz="half" idx="2"/>
          </p:nvPr>
        </p:nvSpPr>
        <p:spPr>
          <a:xfrm>
            <a:off x="6172199"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25"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1049126"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049127"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9128"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049129" name="Content Placeholder 5"/>
          <p:cNvSpPr>
            <a:spLocks noGrp="1"/>
          </p:cNvSpPr>
          <p:nvPr>
            <p:ph sz="quarter" idx="4"/>
          </p:nvPr>
        </p:nvSpPr>
        <p:spPr>
          <a:xfrm>
            <a:off x="6172199"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30" name="Title 1"/>
          <p:cNvSpPr>
            <a:spLocks noGrp="1"/>
          </p:cNvSpPr>
          <p:nvPr>
            <p:ph type="title"/>
          </p:nvPr>
        </p:nvSpPr>
        <p:spPr/>
        <p:txBody>
          <a:bodyPr/>
          <a:lstStyle/>
          <a:p>
            <a:r>
              <a:rPr lang="en-US" altLang="zh-CN" smtClean="0"/>
              <a:t>Click to edit Master title style</a:t>
            </a:r>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31"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104913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1049133"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134"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1049135"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1049136"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576" name="Title Placeholder 104857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to edit Master title style</a:t>
            </a:r>
          </a:p>
        </p:txBody>
      </p:sp>
      <p:sp>
        <p:nvSpPr>
          <p:cNvPr id="1048577" name="Text Placeholder 104857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0" indent="-342900"/>
            <a:r>
              <a:rPr lang="zh-CN" altLang="en-US"/>
              <a:t>Click to edit Master text style</a:t>
            </a:r>
          </a:p>
          <a:p>
            <a:pPr lvl="1" indent="114300"/>
            <a:r>
              <a:rPr lang="zh-CN" altLang="en-US"/>
              <a:t>Second level</a:t>
            </a:r>
          </a:p>
          <a:p>
            <a:pPr lvl="2" indent="571500"/>
            <a:r>
              <a:rPr lang="zh-CN" altLang="en-US"/>
              <a:t>Third level</a:t>
            </a:r>
          </a:p>
          <a:p>
            <a:pPr lvl="3" indent="1028700"/>
            <a:r>
              <a:rPr lang="zh-CN" altLang="en-US"/>
              <a:t>Fourth level</a:t>
            </a:r>
          </a:p>
          <a:p>
            <a:pPr lvl="4" indent="1485900"/>
            <a:r>
              <a:rPr lang="zh-CN" altLang="en-US"/>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200">
              <a:solidFill>
                <a:srgbClr val="898989"/>
              </a:solidFill>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200">
              <a:solidFill>
                <a:srgbClr val="898989"/>
              </a:solidFill>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indent="-342900" algn="r" fontAlgn="base">
              <a:spcBef>
                <a:spcPct val="0"/>
              </a:spcBef>
              <a:spcAft>
                <a:spcPct val="0"/>
              </a:spcAft>
            </a:pPr>
            <a:fld id="{566ABCEB-ACFC-4714-9973-3DA970169C29}" type="slidenum">
              <a:rPr lang="zh-CN" altLang="en-US" sz="1200">
                <a:solidFill>
                  <a:srgbClr val="898989"/>
                </a:solidFill>
              </a:rPr>
              <a:pPr lvl="0" indent="-342900" algn="r" fontAlgn="base">
                <a:spcBef>
                  <a:spcPct val="0"/>
                </a:spcBef>
                <a:spcAft>
                  <a:spcPct val="0"/>
                </a:spcAft>
              </a:pPr>
              <a:t>‹#›</a:t>
            </a:fld>
            <a:endParaRPr lang="zh-CN" altLang="en-US" sz="1200">
              <a:solidFill>
                <a:srgbClr val="898989"/>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Calibri Light" pitchFamily="34" charset="0"/>
          <a:ea typeface="宋体" pitchFamily="2" charset="-122"/>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Calibri" pitchFamily="34" charset="0"/>
          <a:ea typeface="宋体" pitchFamily="2" charset="-122"/>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Calibri" pitchFamily="34" charset="0"/>
          <a:ea typeface="宋体" pitchFamily="2" charset="-122"/>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Calibri" pitchFamily="34" charset="0"/>
          <a:ea typeface="宋体" pitchFamily="2" charset="-122"/>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Calibri" pitchFamily="34" charset="0"/>
          <a:ea typeface="宋体" pitchFamily="2" charset="-122"/>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Calibri" pitchFamily="34" charset="0"/>
          <a:ea typeface="宋体" pitchFamily="2" charset="-122"/>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35647"/>
            <a:ext cx="12192000" cy="5170487"/>
            <a:chOff x="0" y="0"/>
            <a:chExt cx="12192000" cy="5170488"/>
          </a:xfrm>
        </p:grpSpPr>
        <p:sp>
          <p:nvSpPr>
            <p:cNvPr id="1048581" name="Rectangle 1048580"/>
            <p:cNvSpPr/>
            <p:nvPr/>
          </p:nvSpPr>
          <p:spPr>
            <a:xfrm>
              <a:off x="0" y="0"/>
              <a:ext cx="12192000" cy="5170488"/>
            </a:xfrm>
            <a:prstGeom prst="rect">
              <a:avLst/>
            </a:prstGeom>
            <a:solidFill>
              <a:srgbClr val="EEEFEF"/>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dirty="0"/>
            </a:p>
          </p:txBody>
        </p:sp>
        <p:sp>
          <p:nvSpPr>
            <p:cNvPr id="1048582" name="Freeform 1048581"/>
            <p:cNvSpPr/>
            <p:nvPr/>
          </p:nvSpPr>
          <p:spPr>
            <a:xfrm>
              <a:off x="4365441" y="26988"/>
              <a:ext cx="7647172" cy="5143500"/>
            </a:xfrm>
            <a:custGeom>
              <a:avLst/>
              <a:gdLst/>
              <a:ahLst/>
              <a:cxnLst/>
              <a:rect l="0" t="0" r="r" b="b"/>
              <a:pathLst>
                <a:path w="7647172" h="5154612">
                  <a:moveTo>
                    <a:pt x="4778559" y="0"/>
                  </a:moveTo>
                  <a:lnTo>
                    <a:pt x="7647172" y="0"/>
                  </a:lnTo>
                  <a:lnTo>
                    <a:pt x="7647172" y="627063"/>
                  </a:lnTo>
                  <a:lnTo>
                    <a:pt x="3580856" y="5154612"/>
                  </a:lnTo>
                  <a:lnTo>
                    <a:pt x="0" y="5154612"/>
                  </a:lnTo>
                  <a:lnTo>
                    <a:pt x="4778559" y="0"/>
                  </a:lnTo>
                </a:path>
              </a:pathLst>
            </a:custGeom>
            <a:solidFill>
              <a:srgbClr val="F7F7F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83" name="Freeform 1048582"/>
            <p:cNvSpPr/>
            <p:nvPr/>
          </p:nvSpPr>
          <p:spPr>
            <a:xfrm>
              <a:off x="1705899" y="26988"/>
              <a:ext cx="6604664" cy="5143500"/>
            </a:xfrm>
            <a:custGeom>
              <a:avLst/>
              <a:gdLst/>
              <a:ahLst/>
              <a:cxnLst/>
              <a:rect l="0" t="0" r="r" b="b"/>
              <a:pathLst>
                <a:path w="6604664" h="5143500">
                  <a:moveTo>
                    <a:pt x="4764752" y="0"/>
                  </a:moveTo>
                  <a:lnTo>
                    <a:pt x="6604664" y="0"/>
                  </a:lnTo>
                  <a:lnTo>
                    <a:pt x="1773281" y="5143500"/>
                  </a:lnTo>
                  <a:lnTo>
                    <a:pt x="0" y="5143500"/>
                  </a:lnTo>
                  <a:lnTo>
                    <a:pt x="4764752" y="0"/>
                  </a:lnTo>
                </a:path>
              </a:pathLst>
            </a:custGeom>
            <a:solidFill>
              <a:srgbClr val="F7F7F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584" name="Rectangle 1048583"/>
          <p:cNvSpPr/>
          <p:nvPr/>
        </p:nvSpPr>
        <p:spPr>
          <a:xfrm>
            <a:off x="0" y="5184775"/>
            <a:ext cx="12192000" cy="1685925"/>
          </a:xfrm>
          <a:prstGeom prst="rect">
            <a:avLst/>
          </a:prstGeom>
          <a:solidFill>
            <a:srgbClr val="18578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14" name="Group 13"/>
          <p:cNvGrpSpPr/>
          <p:nvPr/>
        </p:nvGrpSpPr>
        <p:grpSpPr>
          <a:xfrm>
            <a:off x="7836932" y="2074460"/>
            <a:ext cx="3227909" cy="3114438"/>
            <a:chOff x="4042334" y="-1914526"/>
            <a:chExt cx="5423957" cy="5238751"/>
          </a:xfrm>
        </p:grpSpPr>
        <p:sp>
          <p:nvSpPr>
            <p:cNvPr id="1048585" name="Freeform 1048584"/>
            <p:cNvSpPr/>
            <p:nvPr/>
          </p:nvSpPr>
          <p:spPr>
            <a:xfrm>
              <a:off x="4308475" y="-1914526"/>
              <a:ext cx="1663700" cy="1055688"/>
            </a:xfrm>
            <a:custGeom>
              <a:avLst/>
              <a:gdLst/>
              <a:ahLst/>
              <a:cxnLst/>
              <a:rect l="0" t="0" r="r" b="b"/>
              <a:pathLst>
                <a:path w="443" h="281">
                  <a:moveTo>
                    <a:pt x="331" y="88"/>
                  </a:moveTo>
                  <a:cubicBezTo>
                    <a:pt x="194" y="31"/>
                    <a:pt x="194" y="31"/>
                    <a:pt x="194" y="31"/>
                  </a:cubicBezTo>
                  <a:cubicBezTo>
                    <a:pt x="118" y="0"/>
                    <a:pt x="32" y="36"/>
                    <a:pt x="0" y="112"/>
                  </a:cubicBezTo>
                  <a:cubicBezTo>
                    <a:pt x="0" y="112"/>
                    <a:pt x="0" y="112"/>
                    <a:pt x="0" y="112"/>
                  </a:cubicBezTo>
                  <a:cubicBezTo>
                    <a:pt x="412" y="281"/>
                    <a:pt x="412" y="281"/>
                    <a:pt x="412" y="281"/>
                  </a:cubicBezTo>
                  <a:cubicBezTo>
                    <a:pt x="443" y="205"/>
                    <a:pt x="407" y="119"/>
                    <a:pt x="331" y="88"/>
                  </a:cubicBezTo>
                </a:path>
              </a:pathLst>
            </a:custGeom>
            <a:solidFill>
              <a:srgbClr val="231F20"/>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86" name="Freeform 1048585"/>
            <p:cNvSpPr/>
            <p:nvPr/>
          </p:nvSpPr>
          <p:spPr>
            <a:xfrm>
              <a:off x="4191000" y="-1493838"/>
              <a:ext cx="1665288" cy="1055688"/>
            </a:xfrm>
            <a:custGeom>
              <a:avLst/>
              <a:gdLst/>
              <a:ahLst/>
              <a:cxnLst/>
              <a:rect l="0" t="0" r="r" b="b"/>
              <a:pathLst>
                <a:path w="443" h="281">
                  <a:moveTo>
                    <a:pt x="31" y="0"/>
                  </a:moveTo>
                  <a:cubicBezTo>
                    <a:pt x="0" y="76"/>
                    <a:pt x="36" y="162"/>
                    <a:pt x="112" y="193"/>
                  </a:cubicBezTo>
                  <a:cubicBezTo>
                    <a:pt x="249" y="250"/>
                    <a:pt x="249" y="250"/>
                    <a:pt x="249" y="250"/>
                  </a:cubicBezTo>
                  <a:cubicBezTo>
                    <a:pt x="325" y="281"/>
                    <a:pt x="411" y="245"/>
                    <a:pt x="443" y="170"/>
                  </a:cubicBezTo>
                  <a:cubicBezTo>
                    <a:pt x="443" y="169"/>
                    <a:pt x="443" y="169"/>
                    <a:pt x="443" y="169"/>
                  </a:cubicBezTo>
                  <a:lnTo>
                    <a:pt x="31" y="0"/>
                  </a:lnTo>
                </a:path>
              </a:pathLst>
            </a:custGeom>
            <a:solidFill>
              <a:srgbClr val="141011"/>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87" name="Freeform 1048586"/>
            <p:cNvSpPr/>
            <p:nvPr/>
          </p:nvSpPr>
          <p:spPr>
            <a:xfrm>
              <a:off x="4492625" y="-1666875"/>
              <a:ext cx="693738" cy="519113"/>
            </a:xfrm>
            <a:custGeom>
              <a:avLst/>
              <a:gdLst/>
              <a:ahLst/>
              <a:cxnLst/>
              <a:rect l="0" t="0" r="r" b="b"/>
              <a:pathLst>
                <a:path w="185" h="138">
                  <a:moveTo>
                    <a:pt x="185" y="95"/>
                  </a:moveTo>
                  <a:cubicBezTo>
                    <a:pt x="185" y="43"/>
                    <a:pt x="142" y="0"/>
                    <a:pt x="90" y="0"/>
                  </a:cubicBezTo>
                  <a:cubicBezTo>
                    <a:pt x="48" y="0"/>
                    <a:pt x="12" y="28"/>
                    <a:pt x="0" y="66"/>
                  </a:cubicBezTo>
                  <a:cubicBezTo>
                    <a:pt x="175" y="138"/>
                    <a:pt x="175" y="138"/>
                    <a:pt x="175" y="138"/>
                  </a:cubicBezTo>
                  <a:cubicBezTo>
                    <a:pt x="181" y="125"/>
                    <a:pt x="185" y="110"/>
                    <a:pt x="185" y="95"/>
                  </a:cubicBezTo>
                </a:path>
              </a:pathLst>
            </a:custGeom>
            <a:solidFill>
              <a:srgbClr val="414042"/>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88" name="Freeform 1048587"/>
            <p:cNvSpPr/>
            <p:nvPr/>
          </p:nvSpPr>
          <p:spPr>
            <a:xfrm>
              <a:off x="4476750" y="-1419225"/>
              <a:ext cx="673100" cy="466725"/>
            </a:xfrm>
            <a:custGeom>
              <a:avLst/>
              <a:gdLst/>
              <a:ahLst/>
              <a:cxnLst/>
              <a:rect l="0" t="0" r="r" b="b"/>
              <a:pathLst>
                <a:path w="179" h="124">
                  <a:moveTo>
                    <a:pt x="4" y="0"/>
                  </a:moveTo>
                  <a:cubicBezTo>
                    <a:pt x="1" y="9"/>
                    <a:pt x="0" y="19"/>
                    <a:pt x="0" y="29"/>
                  </a:cubicBezTo>
                  <a:cubicBezTo>
                    <a:pt x="0" y="81"/>
                    <a:pt x="42" y="124"/>
                    <a:pt x="94" y="124"/>
                  </a:cubicBezTo>
                  <a:cubicBezTo>
                    <a:pt x="131" y="124"/>
                    <a:pt x="163" y="103"/>
                    <a:pt x="179" y="72"/>
                  </a:cubicBezTo>
                  <a:lnTo>
                    <a:pt x="4" y="0"/>
                  </a:lnTo>
                </a:path>
              </a:pathLst>
            </a:custGeom>
            <a:solidFill>
              <a:srgbClr val="323133"/>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89" name="Freeform 1048588"/>
            <p:cNvSpPr/>
            <p:nvPr/>
          </p:nvSpPr>
          <p:spPr>
            <a:xfrm>
              <a:off x="5483225" y="-1265238"/>
              <a:ext cx="414338" cy="379413"/>
            </a:xfrm>
            <a:custGeom>
              <a:avLst/>
              <a:gdLst/>
              <a:ahLst/>
              <a:cxnLst/>
              <a:rect l="0" t="0" r="r" b="b"/>
              <a:pathLst>
                <a:path w="110" h="101">
                  <a:moveTo>
                    <a:pt x="110" y="42"/>
                  </a:moveTo>
                  <a:cubicBezTo>
                    <a:pt x="109" y="22"/>
                    <a:pt x="102" y="4"/>
                    <a:pt x="102" y="4"/>
                  </a:cubicBezTo>
                  <a:cubicBezTo>
                    <a:pt x="102" y="4"/>
                    <a:pt x="34" y="0"/>
                    <a:pt x="1" y="64"/>
                  </a:cubicBezTo>
                  <a:cubicBezTo>
                    <a:pt x="1" y="65"/>
                    <a:pt x="0" y="66"/>
                    <a:pt x="0" y="67"/>
                  </a:cubicBezTo>
                  <a:cubicBezTo>
                    <a:pt x="83" y="101"/>
                    <a:pt x="83" y="101"/>
                    <a:pt x="83" y="101"/>
                  </a:cubicBezTo>
                  <a:cubicBezTo>
                    <a:pt x="98" y="75"/>
                    <a:pt x="110" y="50"/>
                    <a:pt x="110" y="42"/>
                  </a:cubicBezTo>
                </a:path>
              </a:pathLst>
            </a:custGeom>
            <a:solidFill>
              <a:srgbClr val="E74424"/>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0" name="Freeform 1048589"/>
            <p:cNvSpPr/>
            <p:nvPr/>
          </p:nvSpPr>
          <p:spPr>
            <a:xfrm>
              <a:off x="5370513" y="-1012825"/>
              <a:ext cx="425450" cy="473075"/>
            </a:xfrm>
            <a:custGeom>
              <a:avLst/>
              <a:gdLst/>
              <a:ahLst/>
              <a:cxnLst/>
              <a:rect l="0" t="0" r="r" b="b"/>
              <a:pathLst>
                <a:path w="113" h="126">
                  <a:moveTo>
                    <a:pt x="30" y="0"/>
                  </a:moveTo>
                  <a:cubicBezTo>
                    <a:pt x="0" y="63"/>
                    <a:pt x="39" y="126"/>
                    <a:pt x="39" y="126"/>
                  </a:cubicBezTo>
                  <a:cubicBezTo>
                    <a:pt x="39" y="126"/>
                    <a:pt x="54" y="125"/>
                    <a:pt x="63" y="118"/>
                  </a:cubicBezTo>
                  <a:cubicBezTo>
                    <a:pt x="67" y="113"/>
                    <a:pt x="93" y="72"/>
                    <a:pt x="113" y="34"/>
                  </a:cubicBezTo>
                  <a:lnTo>
                    <a:pt x="30" y="0"/>
                  </a:lnTo>
                </a:path>
              </a:pathLst>
            </a:custGeom>
            <a:solidFill>
              <a:srgbClr val="D23F20"/>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1" name="Freeform 1048590"/>
            <p:cNvSpPr/>
            <p:nvPr/>
          </p:nvSpPr>
          <p:spPr>
            <a:xfrm>
              <a:off x="6457950" y="-708025"/>
              <a:ext cx="288925" cy="2633663"/>
            </a:xfrm>
            <a:custGeom>
              <a:avLst/>
              <a:gdLst/>
              <a:ahLst/>
              <a:cxnLst/>
              <a:rect l="0" t="0" r="r" b="b"/>
              <a:pathLst>
                <a:path w="182" h="1659">
                  <a:moveTo>
                    <a:pt x="9" y="1659"/>
                  </a:moveTo>
                  <a:lnTo>
                    <a:pt x="172" y="1659"/>
                  </a:lnTo>
                  <a:lnTo>
                    <a:pt x="182" y="0"/>
                  </a:lnTo>
                  <a:lnTo>
                    <a:pt x="0" y="52"/>
                  </a:lnTo>
                  <a:lnTo>
                    <a:pt x="9" y="1659"/>
                  </a:lnTo>
                </a:path>
              </a:pathLst>
            </a:custGeom>
            <a:solidFill>
              <a:srgbClr val="58595B"/>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2" name="Freeform 1048591"/>
            <p:cNvSpPr/>
            <p:nvPr/>
          </p:nvSpPr>
          <p:spPr>
            <a:xfrm>
              <a:off x="4704322" y="2084387"/>
              <a:ext cx="3810000" cy="1239838"/>
            </a:xfrm>
            <a:custGeom>
              <a:avLst/>
              <a:gdLst/>
              <a:ahLst/>
              <a:cxnLst/>
              <a:rect l="0" t="0" r="r" b="b"/>
              <a:pathLst>
                <a:path w="2400" h="781">
                  <a:moveTo>
                    <a:pt x="2268" y="781"/>
                  </a:moveTo>
                  <a:lnTo>
                    <a:pt x="151" y="781"/>
                  </a:lnTo>
                  <a:lnTo>
                    <a:pt x="0" y="0"/>
                  </a:lnTo>
                  <a:lnTo>
                    <a:pt x="2400" y="0"/>
                  </a:lnTo>
                  <a:lnTo>
                    <a:pt x="2268" y="781"/>
                  </a:lnTo>
                </a:path>
              </a:pathLst>
            </a:custGeom>
            <a:solidFill>
              <a:schemeClr val="accent2">
                <a:lumMod val="40000"/>
                <a:lumOff val="60000"/>
              </a:schemeClr>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3" name="Rectangle 1048592"/>
            <p:cNvSpPr/>
            <p:nvPr/>
          </p:nvSpPr>
          <p:spPr>
            <a:xfrm>
              <a:off x="4042334" y="678537"/>
              <a:ext cx="5133975" cy="1418915"/>
            </a:xfrm>
            <a:prstGeom prst="rect">
              <a:avLst/>
            </a:prstGeom>
            <a:solidFill>
              <a:schemeClr val="accent2">
                <a:lumMod val="40000"/>
                <a:lumOff val="60000"/>
              </a:schemeClr>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4" name="Freeform 1048593"/>
            <p:cNvSpPr/>
            <p:nvPr/>
          </p:nvSpPr>
          <p:spPr>
            <a:xfrm>
              <a:off x="7227888" y="-306388"/>
              <a:ext cx="1157288" cy="533400"/>
            </a:xfrm>
            <a:custGeom>
              <a:avLst/>
              <a:gdLst/>
              <a:ahLst/>
              <a:cxnLst/>
              <a:rect l="0" t="0" r="r" b="b"/>
              <a:pathLst>
                <a:path w="308" h="142">
                  <a:moveTo>
                    <a:pt x="8" y="3"/>
                  </a:moveTo>
                  <a:cubicBezTo>
                    <a:pt x="0" y="25"/>
                    <a:pt x="5" y="49"/>
                    <a:pt x="21" y="69"/>
                  </a:cubicBezTo>
                  <a:cubicBezTo>
                    <a:pt x="36" y="72"/>
                    <a:pt x="56" y="77"/>
                    <a:pt x="81" y="85"/>
                  </a:cubicBezTo>
                  <a:cubicBezTo>
                    <a:pt x="168" y="109"/>
                    <a:pt x="250" y="126"/>
                    <a:pt x="269" y="134"/>
                  </a:cubicBezTo>
                  <a:cubicBezTo>
                    <a:pt x="288" y="142"/>
                    <a:pt x="303" y="132"/>
                    <a:pt x="308" y="118"/>
                  </a:cubicBezTo>
                  <a:cubicBezTo>
                    <a:pt x="10" y="0"/>
                    <a:pt x="10" y="0"/>
                    <a:pt x="10" y="0"/>
                  </a:cubicBezTo>
                  <a:cubicBezTo>
                    <a:pt x="9" y="1"/>
                    <a:pt x="9" y="2"/>
                    <a:pt x="8" y="3"/>
                  </a:cubicBezTo>
                </a:path>
              </a:pathLst>
            </a:custGeom>
            <a:solidFill>
              <a:srgbClr val="141011"/>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5" name="Freeform 1048594"/>
            <p:cNvSpPr/>
            <p:nvPr/>
          </p:nvSpPr>
          <p:spPr>
            <a:xfrm>
              <a:off x="7264400" y="-438150"/>
              <a:ext cx="1139825" cy="574675"/>
            </a:xfrm>
            <a:custGeom>
              <a:avLst/>
              <a:gdLst/>
              <a:ahLst/>
              <a:cxnLst/>
              <a:rect l="0" t="0" r="r" b="b"/>
              <a:pathLst>
                <a:path w="303" h="153">
                  <a:moveTo>
                    <a:pt x="282" y="118"/>
                  </a:moveTo>
                  <a:cubicBezTo>
                    <a:pt x="256" y="107"/>
                    <a:pt x="187" y="69"/>
                    <a:pt x="110" y="31"/>
                  </a:cubicBezTo>
                  <a:cubicBezTo>
                    <a:pt x="84" y="19"/>
                    <a:pt x="62" y="8"/>
                    <a:pt x="51" y="0"/>
                  </a:cubicBezTo>
                  <a:cubicBezTo>
                    <a:pt x="28" y="3"/>
                    <a:pt x="9" y="16"/>
                    <a:pt x="0" y="35"/>
                  </a:cubicBezTo>
                  <a:cubicBezTo>
                    <a:pt x="298" y="153"/>
                    <a:pt x="298" y="153"/>
                    <a:pt x="298" y="153"/>
                  </a:cubicBezTo>
                  <a:cubicBezTo>
                    <a:pt x="303" y="140"/>
                    <a:pt x="299" y="125"/>
                    <a:pt x="282" y="118"/>
                  </a:cubicBezTo>
                </a:path>
              </a:pathLst>
            </a:custGeom>
            <a:solidFill>
              <a:srgbClr val="231F20"/>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6" name="Freeform 1048595"/>
            <p:cNvSpPr/>
            <p:nvPr/>
          </p:nvSpPr>
          <p:spPr>
            <a:xfrm>
              <a:off x="5529263" y="-1208088"/>
              <a:ext cx="2157413" cy="1011238"/>
            </a:xfrm>
            <a:custGeom>
              <a:avLst/>
              <a:gdLst/>
              <a:ahLst/>
              <a:cxnLst/>
              <a:rect l="0" t="0" r="r" b="b"/>
              <a:pathLst>
                <a:path w="574" h="269">
                  <a:moveTo>
                    <a:pt x="572" y="236"/>
                  </a:moveTo>
                  <a:cubicBezTo>
                    <a:pt x="574" y="227"/>
                    <a:pt x="569" y="222"/>
                    <a:pt x="557" y="217"/>
                  </a:cubicBezTo>
                  <a:cubicBezTo>
                    <a:pt x="476" y="186"/>
                    <a:pt x="201" y="69"/>
                    <a:pt x="106" y="12"/>
                  </a:cubicBezTo>
                  <a:cubicBezTo>
                    <a:pt x="86" y="0"/>
                    <a:pt x="68" y="4"/>
                    <a:pt x="59" y="7"/>
                  </a:cubicBezTo>
                  <a:cubicBezTo>
                    <a:pt x="33" y="17"/>
                    <a:pt x="12" y="34"/>
                    <a:pt x="0" y="58"/>
                  </a:cubicBezTo>
                  <a:cubicBezTo>
                    <a:pt x="535" y="269"/>
                    <a:pt x="535" y="269"/>
                    <a:pt x="535" y="269"/>
                  </a:cubicBezTo>
                  <a:cubicBezTo>
                    <a:pt x="543" y="254"/>
                    <a:pt x="556" y="243"/>
                    <a:pt x="572" y="236"/>
                  </a:cubicBezTo>
                </a:path>
              </a:pathLst>
            </a:custGeom>
            <a:solidFill>
              <a:srgbClr val="414042"/>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7" name="Freeform 1048596"/>
            <p:cNvSpPr/>
            <p:nvPr/>
          </p:nvSpPr>
          <p:spPr>
            <a:xfrm>
              <a:off x="5468938" y="-990600"/>
              <a:ext cx="2070100" cy="1036638"/>
            </a:xfrm>
            <a:custGeom>
              <a:avLst/>
              <a:gdLst/>
              <a:ahLst/>
              <a:cxnLst/>
              <a:rect l="0" t="0" r="r" b="b"/>
              <a:pathLst>
                <a:path w="551" h="276">
                  <a:moveTo>
                    <a:pt x="551" y="211"/>
                  </a:moveTo>
                  <a:cubicBezTo>
                    <a:pt x="16" y="0"/>
                    <a:pt x="16" y="0"/>
                    <a:pt x="16" y="0"/>
                  </a:cubicBezTo>
                  <a:cubicBezTo>
                    <a:pt x="15" y="2"/>
                    <a:pt x="13" y="5"/>
                    <a:pt x="12" y="8"/>
                  </a:cubicBezTo>
                  <a:cubicBezTo>
                    <a:pt x="0" y="38"/>
                    <a:pt x="4" y="71"/>
                    <a:pt x="20" y="100"/>
                  </a:cubicBezTo>
                  <a:cubicBezTo>
                    <a:pt x="22" y="105"/>
                    <a:pt x="31" y="120"/>
                    <a:pt x="53" y="125"/>
                  </a:cubicBezTo>
                  <a:cubicBezTo>
                    <a:pt x="168" y="153"/>
                    <a:pt x="426" y="237"/>
                    <a:pt x="516" y="266"/>
                  </a:cubicBezTo>
                  <a:cubicBezTo>
                    <a:pt x="531" y="271"/>
                    <a:pt x="542" y="276"/>
                    <a:pt x="549" y="267"/>
                  </a:cubicBezTo>
                  <a:cubicBezTo>
                    <a:pt x="542" y="250"/>
                    <a:pt x="542" y="232"/>
                    <a:pt x="548" y="216"/>
                  </a:cubicBezTo>
                  <a:cubicBezTo>
                    <a:pt x="549" y="214"/>
                    <a:pt x="550" y="213"/>
                    <a:pt x="551" y="211"/>
                  </a:cubicBezTo>
                </a:path>
              </a:pathLst>
            </a:custGeom>
            <a:solidFill>
              <a:srgbClr val="323133"/>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8" name="Freeform 1048597"/>
            <p:cNvSpPr/>
            <p:nvPr/>
          </p:nvSpPr>
          <p:spPr>
            <a:xfrm>
              <a:off x="8272463" y="100012"/>
              <a:ext cx="104775" cy="93663"/>
            </a:xfrm>
            <a:custGeom>
              <a:avLst/>
              <a:gdLst/>
              <a:ahLst/>
              <a:cxnLst/>
              <a:rect l="0" t="0" r="r" b="b"/>
              <a:pathLst>
                <a:path w="28" h="25">
                  <a:moveTo>
                    <a:pt x="10" y="23"/>
                  </a:moveTo>
                  <a:cubicBezTo>
                    <a:pt x="17" y="25"/>
                    <a:pt x="24" y="18"/>
                    <a:pt x="28" y="9"/>
                  </a:cubicBezTo>
                  <a:cubicBezTo>
                    <a:pt x="5" y="0"/>
                    <a:pt x="5" y="0"/>
                    <a:pt x="5" y="0"/>
                  </a:cubicBezTo>
                  <a:cubicBezTo>
                    <a:pt x="0" y="8"/>
                    <a:pt x="0" y="18"/>
                    <a:pt x="10" y="23"/>
                  </a:cubicBezTo>
                </a:path>
              </a:pathLst>
            </a:custGeom>
            <a:solidFill>
              <a:srgbClr val="FFFFFF"/>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599" name="Freeform 1048598"/>
            <p:cNvSpPr/>
            <p:nvPr/>
          </p:nvSpPr>
          <p:spPr>
            <a:xfrm>
              <a:off x="8291513" y="53975"/>
              <a:ext cx="101600" cy="79375"/>
            </a:xfrm>
            <a:custGeom>
              <a:avLst/>
              <a:gdLst/>
              <a:ahLst/>
              <a:cxnLst/>
              <a:rect l="0" t="0" r="r" b="b"/>
              <a:pathLst>
                <a:path w="27" h="21">
                  <a:moveTo>
                    <a:pt x="22" y="3"/>
                  </a:moveTo>
                  <a:cubicBezTo>
                    <a:pt x="14" y="0"/>
                    <a:pt x="5" y="5"/>
                    <a:pt x="0" y="12"/>
                  </a:cubicBezTo>
                  <a:cubicBezTo>
                    <a:pt x="23" y="21"/>
                    <a:pt x="23" y="21"/>
                    <a:pt x="23" y="21"/>
                  </a:cubicBezTo>
                  <a:cubicBezTo>
                    <a:pt x="26" y="14"/>
                    <a:pt x="27" y="6"/>
                    <a:pt x="22" y="3"/>
                  </a:cubicBezTo>
                </a:path>
              </a:pathLst>
            </a:custGeom>
            <a:solidFill>
              <a:srgbClr val="FFFFFF"/>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0" name="Freeform 1048599"/>
            <p:cNvSpPr/>
            <p:nvPr/>
          </p:nvSpPr>
          <p:spPr>
            <a:xfrm>
              <a:off x="6392863" y="-957263"/>
              <a:ext cx="771525" cy="398463"/>
            </a:xfrm>
            <a:custGeom>
              <a:avLst/>
              <a:gdLst/>
              <a:ahLst/>
              <a:cxnLst/>
              <a:rect l="0" t="0" r="r" b="b"/>
              <a:pathLst>
                <a:path w="205" h="106">
                  <a:moveTo>
                    <a:pt x="191" y="83"/>
                  </a:moveTo>
                  <a:cubicBezTo>
                    <a:pt x="139" y="57"/>
                    <a:pt x="91" y="34"/>
                    <a:pt x="57" y="16"/>
                  </a:cubicBezTo>
                  <a:cubicBezTo>
                    <a:pt x="50" y="12"/>
                    <a:pt x="44" y="9"/>
                    <a:pt x="38" y="6"/>
                  </a:cubicBezTo>
                  <a:cubicBezTo>
                    <a:pt x="31" y="2"/>
                    <a:pt x="24" y="0"/>
                    <a:pt x="16" y="0"/>
                  </a:cubicBezTo>
                  <a:cubicBezTo>
                    <a:pt x="0" y="8"/>
                    <a:pt x="19" y="23"/>
                    <a:pt x="35" y="31"/>
                  </a:cubicBezTo>
                  <a:cubicBezTo>
                    <a:pt x="66" y="47"/>
                    <a:pt x="66" y="47"/>
                    <a:pt x="66" y="47"/>
                  </a:cubicBezTo>
                  <a:cubicBezTo>
                    <a:pt x="153" y="92"/>
                    <a:pt x="153" y="92"/>
                    <a:pt x="153" y="92"/>
                  </a:cubicBezTo>
                  <a:cubicBezTo>
                    <a:pt x="181" y="106"/>
                    <a:pt x="203" y="99"/>
                    <a:pt x="203" y="99"/>
                  </a:cubicBezTo>
                  <a:cubicBezTo>
                    <a:pt x="204" y="98"/>
                    <a:pt x="204" y="98"/>
                    <a:pt x="204" y="98"/>
                  </a:cubicBezTo>
                  <a:cubicBezTo>
                    <a:pt x="205" y="91"/>
                    <a:pt x="197" y="86"/>
                    <a:pt x="191" y="83"/>
                  </a:cubicBezTo>
                </a:path>
              </a:pathLst>
            </a:custGeom>
            <a:solidFill>
              <a:srgbClr val="58595B"/>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1" name="Freeform 1048600"/>
            <p:cNvSpPr/>
            <p:nvPr/>
          </p:nvSpPr>
          <p:spPr>
            <a:xfrm>
              <a:off x="6738938" y="-512763"/>
              <a:ext cx="123825" cy="47625"/>
            </a:xfrm>
            <a:custGeom>
              <a:avLst/>
              <a:gdLst/>
              <a:ahLst/>
              <a:cxnLst/>
              <a:rect l="0" t="0" r="r" b="b"/>
              <a:pathLst>
                <a:path w="33" h="13">
                  <a:moveTo>
                    <a:pt x="26" y="9"/>
                  </a:moveTo>
                  <a:cubicBezTo>
                    <a:pt x="0" y="0"/>
                    <a:pt x="0" y="0"/>
                    <a:pt x="0" y="0"/>
                  </a:cubicBezTo>
                  <a:cubicBezTo>
                    <a:pt x="33" y="13"/>
                    <a:pt x="33" y="13"/>
                    <a:pt x="33" y="13"/>
                  </a:cubicBezTo>
                  <a:cubicBezTo>
                    <a:pt x="29" y="10"/>
                    <a:pt x="26" y="9"/>
                    <a:pt x="26" y="9"/>
                  </a:cubicBezTo>
                </a:path>
              </a:pathLst>
            </a:custGeom>
            <a:solidFill>
              <a:srgbClr val="414042"/>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2" name="Freeform 1048601"/>
            <p:cNvSpPr/>
            <p:nvPr/>
          </p:nvSpPr>
          <p:spPr>
            <a:xfrm>
              <a:off x="6118225" y="-704850"/>
              <a:ext cx="827088" cy="596900"/>
            </a:xfrm>
            <a:custGeom>
              <a:avLst/>
              <a:gdLst/>
              <a:ahLst/>
              <a:cxnLst/>
              <a:rect l="0" t="0" r="r" b="b"/>
              <a:pathLst>
                <a:path w="220" h="159">
                  <a:moveTo>
                    <a:pt x="198" y="64"/>
                  </a:moveTo>
                  <a:cubicBezTo>
                    <a:pt x="165" y="51"/>
                    <a:pt x="165" y="51"/>
                    <a:pt x="165" y="51"/>
                  </a:cubicBezTo>
                  <a:cubicBezTo>
                    <a:pt x="161" y="49"/>
                    <a:pt x="161" y="49"/>
                    <a:pt x="161" y="49"/>
                  </a:cubicBezTo>
                  <a:cubicBezTo>
                    <a:pt x="44" y="11"/>
                    <a:pt x="44" y="11"/>
                    <a:pt x="44" y="11"/>
                  </a:cubicBezTo>
                  <a:cubicBezTo>
                    <a:pt x="12" y="0"/>
                    <a:pt x="0" y="35"/>
                    <a:pt x="2" y="59"/>
                  </a:cubicBezTo>
                  <a:cubicBezTo>
                    <a:pt x="8" y="85"/>
                    <a:pt x="25" y="108"/>
                    <a:pt x="53" y="115"/>
                  </a:cubicBezTo>
                  <a:cubicBezTo>
                    <a:pt x="90" y="124"/>
                    <a:pt x="139" y="139"/>
                    <a:pt x="192" y="153"/>
                  </a:cubicBezTo>
                  <a:cubicBezTo>
                    <a:pt x="192" y="153"/>
                    <a:pt x="192" y="153"/>
                    <a:pt x="192" y="153"/>
                  </a:cubicBezTo>
                  <a:cubicBezTo>
                    <a:pt x="199" y="155"/>
                    <a:pt x="214" y="159"/>
                    <a:pt x="219" y="149"/>
                  </a:cubicBezTo>
                  <a:cubicBezTo>
                    <a:pt x="215" y="133"/>
                    <a:pt x="214" y="116"/>
                    <a:pt x="218" y="100"/>
                  </a:cubicBezTo>
                  <a:cubicBezTo>
                    <a:pt x="218" y="100"/>
                    <a:pt x="218" y="100"/>
                    <a:pt x="218" y="100"/>
                  </a:cubicBezTo>
                  <a:cubicBezTo>
                    <a:pt x="220" y="83"/>
                    <a:pt x="207" y="70"/>
                    <a:pt x="198" y="64"/>
                  </a:cubicBezTo>
                </a:path>
              </a:pathLst>
            </a:custGeom>
            <a:solidFill>
              <a:srgbClr val="494A4C"/>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3" name="Freeform 1048602"/>
            <p:cNvSpPr/>
            <p:nvPr/>
          </p:nvSpPr>
          <p:spPr>
            <a:xfrm>
              <a:off x="8026428" y="-27626"/>
              <a:ext cx="1439863" cy="2562225"/>
            </a:xfrm>
            <a:custGeom>
              <a:avLst/>
              <a:gdLst/>
              <a:ahLst/>
              <a:cxnLst/>
              <a:rect l="0" t="0" r="r" b="b"/>
              <a:pathLst>
                <a:path w="383" h="682">
                  <a:moveTo>
                    <a:pt x="18" y="2"/>
                  </a:moveTo>
                  <a:cubicBezTo>
                    <a:pt x="18" y="2"/>
                    <a:pt x="18" y="2"/>
                    <a:pt x="18" y="2"/>
                  </a:cubicBezTo>
                  <a:cubicBezTo>
                    <a:pt x="17" y="2"/>
                    <a:pt x="17" y="2"/>
                    <a:pt x="17" y="2"/>
                  </a:cubicBezTo>
                  <a:cubicBezTo>
                    <a:pt x="12" y="0"/>
                    <a:pt x="6" y="2"/>
                    <a:pt x="3" y="6"/>
                  </a:cubicBezTo>
                  <a:cubicBezTo>
                    <a:pt x="24" y="14"/>
                    <a:pt x="24" y="14"/>
                    <a:pt x="24" y="14"/>
                  </a:cubicBezTo>
                  <a:cubicBezTo>
                    <a:pt x="3" y="6"/>
                    <a:pt x="3" y="6"/>
                    <a:pt x="3" y="6"/>
                  </a:cubicBezTo>
                  <a:cubicBezTo>
                    <a:pt x="3" y="7"/>
                    <a:pt x="3" y="8"/>
                    <a:pt x="2" y="8"/>
                  </a:cubicBezTo>
                  <a:cubicBezTo>
                    <a:pt x="0" y="14"/>
                    <a:pt x="3" y="21"/>
                    <a:pt x="9" y="23"/>
                  </a:cubicBezTo>
                  <a:cubicBezTo>
                    <a:pt x="11" y="24"/>
                    <a:pt x="11" y="24"/>
                    <a:pt x="11" y="24"/>
                  </a:cubicBezTo>
                  <a:cubicBezTo>
                    <a:pt x="11" y="24"/>
                    <a:pt x="11" y="24"/>
                    <a:pt x="11" y="24"/>
                  </a:cubicBezTo>
                  <a:cubicBezTo>
                    <a:pt x="11" y="24"/>
                    <a:pt x="11" y="24"/>
                    <a:pt x="11" y="24"/>
                  </a:cubicBezTo>
                  <a:cubicBezTo>
                    <a:pt x="57" y="40"/>
                    <a:pt x="355" y="128"/>
                    <a:pt x="283" y="334"/>
                  </a:cubicBezTo>
                  <a:cubicBezTo>
                    <a:pt x="235" y="474"/>
                    <a:pt x="301" y="609"/>
                    <a:pt x="114" y="658"/>
                  </a:cubicBezTo>
                  <a:cubicBezTo>
                    <a:pt x="110" y="682"/>
                    <a:pt x="110" y="682"/>
                    <a:pt x="110" y="682"/>
                  </a:cubicBezTo>
                  <a:cubicBezTo>
                    <a:pt x="110" y="682"/>
                    <a:pt x="111" y="682"/>
                    <a:pt x="111" y="682"/>
                  </a:cubicBezTo>
                  <a:cubicBezTo>
                    <a:pt x="314" y="633"/>
                    <a:pt x="252" y="491"/>
                    <a:pt x="304" y="342"/>
                  </a:cubicBezTo>
                  <a:cubicBezTo>
                    <a:pt x="383" y="114"/>
                    <a:pt x="68" y="20"/>
                    <a:pt x="18" y="2"/>
                  </a:cubicBezTo>
                </a:path>
              </a:pathLst>
            </a:custGeom>
            <a:solidFill>
              <a:srgbClr val="323133"/>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604" name="Rectangle 1048603"/>
          <p:cNvSpPr/>
          <p:nvPr/>
        </p:nvSpPr>
        <p:spPr>
          <a:xfrm>
            <a:off x="0" y="26987"/>
            <a:ext cx="12012612" cy="69850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5" name="Freeform 1048604"/>
          <p:cNvSpPr/>
          <p:nvPr/>
        </p:nvSpPr>
        <p:spPr>
          <a:xfrm>
            <a:off x="2668587" y="26987"/>
            <a:ext cx="9344025" cy="6985000"/>
          </a:xfrm>
          <a:custGeom>
            <a:avLst/>
            <a:gdLst/>
            <a:ahLst/>
            <a:cxnLst/>
            <a:rect l="0" t="0" r="r" b="b"/>
            <a:pathLst>
              <a:path w="5886" h="4400">
                <a:moveTo>
                  <a:pt x="5886" y="0"/>
                </a:moveTo>
                <a:lnTo>
                  <a:pt x="4079" y="0"/>
                </a:lnTo>
                <a:lnTo>
                  <a:pt x="0" y="4400"/>
                </a:lnTo>
                <a:lnTo>
                  <a:pt x="2289" y="4400"/>
                </a:lnTo>
                <a:lnTo>
                  <a:pt x="5886" y="395"/>
                </a:lnTo>
                <a:lnTo>
                  <a:pt x="5886"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6" name="Freeform 1048605"/>
          <p:cNvSpPr/>
          <p:nvPr/>
        </p:nvSpPr>
        <p:spPr>
          <a:xfrm>
            <a:off x="0" y="7011987"/>
            <a:ext cx="1749425" cy="138112"/>
          </a:xfrm>
          <a:custGeom>
            <a:avLst/>
            <a:gdLst/>
            <a:ahLst/>
            <a:cxnLst/>
            <a:rect l="0" t="0" r="r" b="b"/>
            <a:pathLst>
              <a:path w="1102" h="87">
                <a:moveTo>
                  <a:pt x="1102" y="0"/>
                </a:moveTo>
                <a:lnTo>
                  <a:pt x="0" y="0"/>
                </a:lnTo>
                <a:lnTo>
                  <a:pt x="1019" y="87"/>
                </a:lnTo>
                <a:lnTo>
                  <a:pt x="1102"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7" name="Freeform 1048606"/>
          <p:cNvSpPr/>
          <p:nvPr/>
        </p:nvSpPr>
        <p:spPr>
          <a:xfrm>
            <a:off x="0" y="26987"/>
            <a:ext cx="8310562" cy="6985000"/>
          </a:xfrm>
          <a:custGeom>
            <a:avLst/>
            <a:gdLst/>
            <a:ahLst/>
            <a:cxnLst/>
            <a:rect l="0" t="0" r="r" b="b"/>
            <a:pathLst>
              <a:path w="5235" h="4400">
                <a:moveTo>
                  <a:pt x="5235" y="0"/>
                </a:moveTo>
                <a:lnTo>
                  <a:pt x="4076" y="0"/>
                </a:lnTo>
                <a:lnTo>
                  <a:pt x="0" y="4400"/>
                </a:lnTo>
                <a:lnTo>
                  <a:pt x="1102" y="4400"/>
                </a:lnTo>
                <a:lnTo>
                  <a:pt x="5235"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08" name="TextBox 1048607"/>
          <p:cNvSpPr txBox="1"/>
          <p:nvPr/>
        </p:nvSpPr>
        <p:spPr>
          <a:xfrm>
            <a:off x="2082800" y="5530850"/>
            <a:ext cx="7962900" cy="46166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r>
              <a:rPr lang="en-US" altLang="zh-CN" sz="2400" b="1" dirty="0" smtClean="0">
                <a:solidFill>
                  <a:schemeClr val="lt1"/>
                </a:solidFill>
                <a:latin typeface="微软雅黑" pitchFamily="34" charset="-122"/>
                <a:ea typeface="微软雅黑" pitchFamily="34" charset="-122"/>
              </a:rPr>
              <a:t>College of Agricultural Engineering &amp; Technology</a:t>
            </a:r>
            <a:endParaRPr lang="zh-CN" altLang="en-US" sz="2400" b="1" dirty="0">
              <a:solidFill>
                <a:schemeClr val="lt1"/>
              </a:solidFill>
              <a:latin typeface="微软雅黑" pitchFamily="34" charset="-122"/>
              <a:ea typeface="微软雅黑" pitchFamily="34" charset="-122"/>
            </a:endParaRPr>
          </a:p>
        </p:txBody>
      </p:sp>
      <p:cxnSp>
        <p:nvCxnSpPr>
          <p:cNvPr id="3145728" name="Straight Connector 3145727"/>
          <p:cNvCxnSpPr>
            <a:cxnSpLocks/>
          </p:cNvCxnSpPr>
          <p:nvPr/>
        </p:nvCxnSpPr>
        <p:spPr>
          <a:xfrm rot="10800000">
            <a:off x="814388" y="5778500"/>
            <a:ext cx="1268412" cy="1588"/>
          </a:xfrm>
          <a:prstGeom prst="line">
            <a:avLst/>
          </a:prstGeom>
          <a:noFill/>
          <a:ln w="6350" cap="flat" cmpd="sng">
            <a:solidFill>
              <a:schemeClr val="lt1">
                <a:alpha val="100000"/>
              </a:schemeClr>
            </a:solidFill>
            <a:prstDash val="solid"/>
            <a:miter/>
          </a:ln>
        </p:spPr>
      </p:cxnSp>
      <p:sp>
        <p:nvSpPr>
          <p:cNvPr id="1048609" name="TextBox 1048608"/>
          <p:cNvSpPr txBox="1"/>
          <p:nvPr/>
        </p:nvSpPr>
        <p:spPr>
          <a:xfrm>
            <a:off x="376236" y="165100"/>
            <a:ext cx="11028363" cy="923330"/>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r>
              <a:rPr lang="en-US" altLang="zh-CN" sz="5400" b="1" smtClean="0">
                <a:solidFill>
                  <a:srgbClr val="185787"/>
                </a:solidFill>
                <a:latin typeface="+mn-lt"/>
                <a:ea typeface="微软雅黑" pitchFamily="34" charset="-122"/>
              </a:rPr>
              <a:t>Thesis Seminar On</a:t>
            </a:r>
            <a:endParaRPr lang="zh-CN" altLang="en-US" sz="5400" b="1" dirty="0">
              <a:solidFill>
                <a:srgbClr val="185787"/>
              </a:solidFill>
              <a:latin typeface="+mn-lt"/>
              <a:ea typeface="微软雅黑" pitchFamily="34" charset="-122"/>
            </a:endParaRPr>
          </a:p>
        </p:txBody>
      </p:sp>
      <p:sp>
        <p:nvSpPr>
          <p:cNvPr id="1048610" name="TextBox 1048609"/>
          <p:cNvSpPr txBox="1"/>
          <p:nvPr/>
        </p:nvSpPr>
        <p:spPr>
          <a:xfrm>
            <a:off x="460374" y="1042987"/>
            <a:ext cx="10131426" cy="523220"/>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dist"/>
            <a:r>
              <a:rPr lang="en-US" altLang="zh-CN" sz="2800" b="1" dirty="0" smtClean="0">
                <a:solidFill>
                  <a:srgbClr val="185787"/>
                </a:solidFill>
                <a:latin typeface="+mn-lt"/>
                <a:ea typeface="微软雅黑" pitchFamily="34" charset="-122"/>
              </a:rPr>
              <a:t>Crop Monitoring &amp; Classification using Machine Learning Algorithm</a:t>
            </a:r>
            <a:endParaRPr lang="en-US" altLang="zh-CN" sz="2800" b="1" dirty="0">
              <a:solidFill>
                <a:srgbClr val="185787"/>
              </a:solidFill>
              <a:latin typeface="+mn-lt"/>
              <a:ea typeface="微软雅黑" pitchFamily="34" charset="-122"/>
            </a:endParaRPr>
          </a:p>
        </p:txBody>
      </p:sp>
      <p:sp>
        <p:nvSpPr>
          <p:cNvPr id="1048611" name="TextBox 1048610"/>
          <p:cNvSpPr txBox="1"/>
          <p:nvPr/>
        </p:nvSpPr>
        <p:spPr>
          <a:xfrm>
            <a:off x="2006600" y="2125662"/>
            <a:ext cx="3467100" cy="255454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r>
              <a:rPr lang="en-US" altLang="zh-CN" sz="2000" b="1" dirty="0" smtClean="0">
                <a:solidFill>
                  <a:srgbClr val="185787"/>
                </a:solidFill>
                <a:latin typeface="微软雅黑" pitchFamily="34" charset="-122"/>
                <a:ea typeface="微软雅黑" pitchFamily="34" charset="-122"/>
              </a:rPr>
              <a:t> -: Prepared By :-</a:t>
            </a:r>
          </a:p>
          <a:p>
            <a:pPr lvl="0" indent="-342900" algn="ctr"/>
            <a:r>
              <a:rPr lang="en-US" altLang="zh-CN" sz="2000" dirty="0" smtClean="0">
                <a:solidFill>
                  <a:srgbClr val="185787"/>
                </a:solidFill>
                <a:latin typeface="微软雅黑" pitchFamily="34" charset="-122"/>
                <a:ea typeface="微软雅黑" pitchFamily="34" charset="-122"/>
              </a:rPr>
              <a:t>Pratik </a:t>
            </a:r>
            <a:r>
              <a:rPr lang="en-US" altLang="zh-CN" sz="2000" dirty="0" err="1" smtClean="0">
                <a:solidFill>
                  <a:srgbClr val="185787"/>
                </a:solidFill>
                <a:latin typeface="微软雅黑" pitchFamily="34" charset="-122"/>
                <a:ea typeface="微软雅黑" pitchFamily="34" charset="-122"/>
              </a:rPr>
              <a:t>Akbari</a:t>
            </a:r>
            <a:endParaRPr lang="en-US" altLang="zh-CN" sz="2000" dirty="0" smtClean="0">
              <a:solidFill>
                <a:srgbClr val="185787"/>
              </a:solidFill>
              <a:latin typeface="微软雅黑" pitchFamily="34" charset="-122"/>
              <a:ea typeface="微软雅黑" pitchFamily="34" charset="-122"/>
            </a:endParaRPr>
          </a:p>
          <a:p>
            <a:pPr lvl="0" indent="-342900" algn="ctr"/>
            <a:r>
              <a:rPr lang="en-US" altLang="zh-CN" sz="2000" dirty="0" err="1" smtClean="0">
                <a:solidFill>
                  <a:srgbClr val="185787"/>
                </a:solidFill>
                <a:latin typeface="微软雅黑" pitchFamily="34" charset="-122"/>
                <a:ea typeface="微软雅黑" pitchFamily="34" charset="-122"/>
              </a:rPr>
              <a:t>Himanshu</a:t>
            </a:r>
            <a:r>
              <a:rPr lang="en-US" altLang="zh-CN" sz="2000" dirty="0" smtClean="0">
                <a:solidFill>
                  <a:srgbClr val="185787"/>
                </a:solidFill>
                <a:latin typeface="微软雅黑" pitchFamily="34" charset="-122"/>
                <a:ea typeface="微软雅黑" pitchFamily="34" charset="-122"/>
              </a:rPr>
              <a:t> </a:t>
            </a:r>
            <a:r>
              <a:rPr lang="en-US" altLang="zh-CN" sz="2000" dirty="0" err="1" smtClean="0">
                <a:solidFill>
                  <a:srgbClr val="185787"/>
                </a:solidFill>
                <a:latin typeface="微软雅黑" pitchFamily="34" charset="-122"/>
                <a:ea typeface="微软雅黑" pitchFamily="34" charset="-122"/>
              </a:rPr>
              <a:t>Dadhaniya</a:t>
            </a:r>
            <a:endParaRPr lang="en-US" altLang="zh-CN" sz="2000" dirty="0" smtClean="0">
              <a:solidFill>
                <a:srgbClr val="185787"/>
              </a:solidFill>
              <a:latin typeface="微软雅黑" pitchFamily="34" charset="-122"/>
              <a:ea typeface="微软雅黑" pitchFamily="34" charset="-122"/>
            </a:endParaRPr>
          </a:p>
          <a:p>
            <a:pPr lvl="0" indent="-342900" algn="ctr"/>
            <a:r>
              <a:rPr lang="en-US" altLang="zh-CN" sz="2000" dirty="0" smtClean="0">
                <a:solidFill>
                  <a:srgbClr val="185787"/>
                </a:solidFill>
                <a:latin typeface="微软雅黑" pitchFamily="34" charset="-122"/>
                <a:ea typeface="微软雅黑" pitchFamily="34" charset="-122"/>
              </a:rPr>
              <a:t>Brijesh </a:t>
            </a:r>
            <a:r>
              <a:rPr lang="en-US" altLang="zh-CN" sz="2000" dirty="0" err="1" smtClean="0">
                <a:solidFill>
                  <a:srgbClr val="185787"/>
                </a:solidFill>
                <a:latin typeface="微软雅黑" pitchFamily="34" charset="-122"/>
                <a:ea typeface="微软雅黑" pitchFamily="34" charset="-122"/>
              </a:rPr>
              <a:t>Jethva</a:t>
            </a:r>
            <a:endParaRPr lang="en-US" altLang="zh-CN" sz="2000" dirty="0" smtClean="0">
              <a:solidFill>
                <a:srgbClr val="185787"/>
              </a:solidFill>
              <a:latin typeface="微软雅黑" pitchFamily="34" charset="-122"/>
              <a:ea typeface="微软雅黑" pitchFamily="34" charset="-122"/>
            </a:endParaRPr>
          </a:p>
          <a:p>
            <a:pPr lvl="0" indent="-342900" algn="ctr"/>
            <a:endParaRPr lang="en-US" altLang="zh-CN" sz="2000" dirty="0" smtClean="0">
              <a:solidFill>
                <a:srgbClr val="185787"/>
              </a:solidFill>
              <a:latin typeface="微软雅黑" pitchFamily="34" charset="-122"/>
              <a:ea typeface="微软雅黑" pitchFamily="34" charset="-122"/>
            </a:endParaRPr>
          </a:p>
          <a:p>
            <a:pPr lvl="0" indent="-342900" algn="ctr"/>
            <a:r>
              <a:rPr lang="en-US" altLang="zh-CN" sz="2000" b="1" dirty="0" smtClean="0">
                <a:solidFill>
                  <a:srgbClr val="185787"/>
                </a:solidFill>
                <a:latin typeface="微软雅黑" pitchFamily="34" charset="-122"/>
                <a:ea typeface="微软雅黑" pitchFamily="34" charset="-122"/>
              </a:rPr>
              <a:t>-: Under the Guidance :- </a:t>
            </a:r>
          </a:p>
          <a:p>
            <a:pPr lvl="0" indent="-342900" algn="ctr"/>
            <a:r>
              <a:rPr lang="en-US" altLang="zh-CN" sz="2000" b="1" dirty="0" smtClean="0">
                <a:solidFill>
                  <a:srgbClr val="185787"/>
                </a:solidFill>
                <a:latin typeface="微软雅黑" pitchFamily="34" charset="-122"/>
                <a:ea typeface="微软雅黑" pitchFamily="34" charset="-122"/>
              </a:rPr>
              <a:t>of</a:t>
            </a:r>
          </a:p>
          <a:p>
            <a:pPr lvl="0" indent="-342900" algn="ctr"/>
            <a:r>
              <a:rPr lang="en-US" altLang="zh-CN" sz="2000" dirty="0" smtClean="0">
                <a:solidFill>
                  <a:srgbClr val="185787"/>
                </a:solidFill>
                <a:latin typeface="微软雅黑" pitchFamily="34" charset="-122"/>
                <a:ea typeface="微软雅黑" pitchFamily="34" charset="-122"/>
              </a:rPr>
              <a:t>Prof. G. D. </a:t>
            </a:r>
            <a:r>
              <a:rPr lang="en-US" altLang="zh-CN" sz="2000" dirty="0" err="1" smtClean="0">
                <a:solidFill>
                  <a:srgbClr val="185787"/>
                </a:solidFill>
                <a:latin typeface="微软雅黑" pitchFamily="34" charset="-122"/>
                <a:ea typeface="微软雅黑" pitchFamily="34" charset="-122"/>
              </a:rPr>
              <a:t>Gohil</a:t>
            </a:r>
            <a:r>
              <a:rPr lang="en-US" altLang="zh-CN" sz="2000" dirty="0" smtClean="0">
                <a:solidFill>
                  <a:srgbClr val="185787"/>
                </a:solidFill>
                <a:latin typeface="微软雅黑" pitchFamily="34" charset="-122"/>
                <a:ea typeface="微软雅黑" pitchFamily="34" charset="-122"/>
              </a:rPr>
              <a:t> </a:t>
            </a:r>
            <a:endParaRPr lang="en-US" altLang="zh-CN" sz="2000" dirty="0">
              <a:solidFill>
                <a:srgbClr val="185787"/>
              </a:solidFill>
              <a:latin typeface="微软雅黑" pitchFamily="34" charset="-122"/>
              <a:ea typeface="微软雅黑" pitchFamily="34" charset="-122"/>
            </a:endParaRPr>
          </a:p>
        </p:txBody>
      </p:sp>
      <p:cxnSp>
        <p:nvCxnSpPr>
          <p:cNvPr id="39" name="Straight Connector 38"/>
          <p:cNvCxnSpPr>
            <a:cxnSpLocks/>
          </p:cNvCxnSpPr>
          <p:nvPr/>
        </p:nvCxnSpPr>
        <p:spPr>
          <a:xfrm rot="10800000">
            <a:off x="9983788" y="5816600"/>
            <a:ext cx="1268412" cy="1588"/>
          </a:xfrm>
          <a:prstGeom prst="line">
            <a:avLst/>
          </a:prstGeom>
          <a:noFill/>
          <a:ln w="6350" cap="flat" cmpd="sng">
            <a:solidFill>
              <a:schemeClr val="lt1">
                <a:alpha val="100000"/>
              </a:schemeClr>
            </a:solidFill>
            <a:prstDash val="solid"/>
            <a:miter/>
          </a:ln>
        </p:spPr>
      </p:cxnSp>
      <p:sp>
        <p:nvSpPr>
          <p:cNvPr id="40" name="TextBox 39"/>
          <p:cNvSpPr txBox="1"/>
          <p:nvPr/>
        </p:nvSpPr>
        <p:spPr>
          <a:xfrm>
            <a:off x="2197100" y="6019800"/>
            <a:ext cx="7747000" cy="707886"/>
          </a:xfrm>
          <a:prstGeom prst="rect">
            <a:avLst/>
          </a:prstGeom>
          <a:noFill/>
        </p:spPr>
        <p:txBody>
          <a:bodyPr wrap="square" rtlCol="0">
            <a:spAutoFit/>
          </a:bodyPr>
          <a:lstStyle/>
          <a:p>
            <a:pPr algn="ctr"/>
            <a:r>
              <a:rPr lang="en-US" sz="2000" dirty="0" smtClean="0">
                <a:solidFill>
                  <a:schemeClr val="lt1"/>
                </a:solidFill>
                <a:latin typeface="微软雅黑" pitchFamily="34" charset="-122"/>
                <a:ea typeface="微软雅黑" pitchFamily="34" charset="-122"/>
              </a:rPr>
              <a:t>Junagadh Agricultural University</a:t>
            </a:r>
          </a:p>
          <a:p>
            <a:pPr algn="ctr"/>
            <a:r>
              <a:rPr lang="en-US" sz="2000" dirty="0" smtClean="0">
                <a:solidFill>
                  <a:schemeClr val="lt1"/>
                </a:solidFill>
                <a:latin typeface="微软雅黑" pitchFamily="34" charset="-122"/>
                <a:ea typeface="微软雅黑" pitchFamily="34" charset="-122"/>
              </a:rPr>
              <a:t>Junagadh - 362001</a:t>
            </a:r>
            <a:endParaRPr lang="en-US" sz="2000" dirty="0">
              <a:solidFill>
                <a:schemeClr val="bg1"/>
              </a:solidFill>
            </a:endParaRPr>
          </a:p>
        </p:txBody>
      </p:sp>
      <p:pic>
        <p:nvPicPr>
          <p:cNvPr id="38" name="Picture 2" descr="Image result for junagadh agricultural university png logo&quot;"/>
          <p:cNvPicPr>
            <a:picLocks noChangeAspect="1" noChangeArrowheads="1"/>
          </p:cNvPicPr>
          <p:nvPr/>
        </p:nvPicPr>
        <p:blipFill>
          <a:blip r:embed="rId2" cstate="print"/>
          <a:srcRect/>
          <a:stretch>
            <a:fillRect/>
          </a:stretch>
        </p:blipFill>
        <p:spPr bwMode="auto">
          <a:xfrm>
            <a:off x="8920102" y="3801919"/>
            <a:ext cx="985898" cy="1247028"/>
          </a:xfrm>
          <a:prstGeom prst="rect">
            <a:avLst/>
          </a:prstGeom>
          <a:noFill/>
        </p:spPr>
      </p:pic>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468585" y="360220"/>
            <a:ext cx="9227124" cy="6054437"/>
            <a:chOff x="2866048" y="323556"/>
            <a:chExt cx="8866407" cy="5586351"/>
          </a:xfrm>
        </p:grpSpPr>
        <p:grpSp>
          <p:nvGrpSpPr>
            <p:cNvPr id="5" name="Group 4"/>
            <p:cNvGrpSpPr/>
            <p:nvPr/>
          </p:nvGrpSpPr>
          <p:grpSpPr>
            <a:xfrm>
              <a:off x="2866048" y="323556"/>
              <a:ext cx="8866407" cy="5586351"/>
              <a:chOff x="4367284" y="1268080"/>
              <a:chExt cx="7276968" cy="4151644"/>
            </a:xfrm>
          </p:grpSpPr>
          <p:sp>
            <p:nvSpPr>
              <p:cNvPr id="6" name="Rectangle 5"/>
              <p:cNvSpPr/>
              <p:nvPr/>
            </p:nvSpPr>
            <p:spPr>
              <a:xfrm>
                <a:off x="4367284" y="1501254"/>
                <a:ext cx="7276968"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3100" dirty="0">
                  <a:solidFill>
                    <a:srgbClr val="000000"/>
                  </a:solidFill>
                  <a:latin typeface="Arial" pitchFamily="34" charset="0"/>
                  <a:ea typeface="微软雅黑" pitchFamily="34" charset="-122"/>
                  <a:sym typeface="Arial" pitchFamily="34" charset="0"/>
                </a:endParaRPr>
              </a:p>
            </p:txBody>
          </p:sp>
          <p:grpSp>
            <p:nvGrpSpPr>
              <p:cNvPr id="7" name="Group 7"/>
              <p:cNvGrpSpPr/>
              <p:nvPr/>
            </p:nvGrpSpPr>
            <p:grpSpPr>
              <a:xfrm>
                <a:off x="6317147" y="1268080"/>
                <a:ext cx="3377567" cy="481012"/>
                <a:chOff x="6890363" y="2605584"/>
                <a:chExt cx="3377567" cy="481012"/>
              </a:xfrm>
            </p:grpSpPr>
            <p:sp>
              <p:nvSpPr>
                <p:cNvPr id="8" name="Rectangle 7"/>
                <p:cNvSpPr/>
                <p:nvPr/>
              </p:nvSpPr>
              <p:spPr>
                <a:xfrm>
                  <a:off x="6890363" y="2605584"/>
                  <a:ext cx="337756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sz="2000" b="1" dirty="0" smtClean="0">
                      <a:solidFill>
                        <a:schemeClr val="bg1"/>
                      </a:solidFill>
                      <a:latin typeface="Aharoni" pitchFamily="2" charset="-79"/>
                      <a:ea typeface="微软雅黑" pitchFamily="34" charset="-122"/>
                      <a:cs typeface="Aharoni" pitchFamily="2" charset="-79"/>
                      <a:sym typeface="Arial" pitchFamily="34" charset="0"/>
                    </a:rPr>
                    <a:t>TYPES OF MACHINE LEARNING</a:t>
                  </a:r>
                  <a:endParaRPr lang="en-US" sz="2000" b="1" dirty="0">
                    <a:solidFill>
                      <a:schemeClr val="bg1"/>
                    </a:solidFill>
                    <a:latin typeface="Aharoni" pitchFamily="2" charset="-79"/>
                    <a:cs typeface="Aharoni" pitchFamily="2" charset="-79"/>
                  </a:endParaRPr>
                </a:p>
              </p:txBody>
            </p:sp>
            <p:sp>
              <p:nvSpPr>
                <p:cNvPr id="9" name="TextBox 8"/>
                <p:cNvSpPr txBox="1"/>
                <p:nvPr/>
              </p:nvSpPr>
              <p:spPr>
                <a:xfrm>
                  <a:off x="7694611"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0" name="TextBox 9"/>
            <p:cNvSpPr txBox="1"/>
            <p:nvPr/>
          </p:nvSpPr>
          <p:spPr>
            <a:xfrm>
              <a:off x="2869808" y="1083201"/>
              <a:ext cx="8848579" cy="1323439"/>
            </a:xfrm>
            <a:prstGeom prst="rect">
              <a:avLst/>
            </a:prstGeom>
            <a:noFill/>
          </p:spPr>
          <p:txBody>
            <a:bodyPr wrap="square" rtlCol="0">
              <a:spAutoFit/>
            </a:bodyPr>
            <a:lstStyle/>
            <a:p>
              <a:pPr algn="ctr"/>
              <a:r>
                <a:rPr lang="en-IN" sz="4000" b="1" dirty="0" smtClean="0">
                  <a:latin typeface="+mn-lt"/>
                </a:rPr>
                <a:t>2</a:t>
              </a:r>
            </a:p>
            <a:p>
              <a:pPr algn="ctr"/>
              <a:r>
                <a:rPr lang="en-IN" sz="4000" b="1" dirty="0" smtClean="0">
                  <a:latin typeface="+mn-lt"/>
                </a:rPr>
                <a:t>Unsupervised Learning</a:t>
              </a:r>
              <a:endParaRPr lang="en-US" sz="4000" b="1" dirty="0">
                <a:latin typeface="+mn-lt"/>
              </a:endParaRPr>
            </a:p>
          </p:txBody>
        </p:sp>
        <p:pic>
          <p:nvPicPr>
            <p:cNvPr id="11" name="Picture 2" descr="D:\final_project\reference\images\UNSUPERVISED.jpeg"/>
            <p:cNvPicPr>
              <a:picLocks noChangeAspect="1" noChangeArrowheads="1"/>
            </p:cNvPicPr>
            <p:nvPr/>
          </p:nvPicPr>
          <p:blipFill>
            <a:blip r:embed="rId2" cstate="print"/>
            <a:srcRect l="2936" t="31571" r="3490" b="7396"/>
            <a:stretch>
              <a:fillRect/>
            </a:stretch>
          </p:blipFill>
          <p:spPr bwMode="auto">
            <a:xfrm>
              <a:off x="2954242" y="2433711"/>
              <a:ext cx="8707902" cy="3249637"/>
            </a:xfrm>
            <a:prstGeom prst="rect">
              <a:avLst/>
            </a:prstGeom>
            <a:noFill/>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482442" y="318665"/>
            <a:ext cx="9202291" cy="6214041"/>
            <a:chOff x="2866048" y="323556"/>
            <a:chExt cx="8866407" cy="5795889"/>
          </a:xfrm>
        </p:grpSpPr>
        <p:grpSp>
          <p:nvGrpSpPr>
            <p:cNvPr id="4" name="Group 3"/>
            <p:cNvGrpSpPr/>
            <p:nvPr/>
          </p:nvGrpSpPr>
          <p:grpSpPr>
            <a:xfrm>
              <a:off x="2866048" y="323556"/>
              <a:ext cx="8866407" cy="5795889"/>
              <a:chOff x="4367284" y="1268080"/>
              <a:chExt cx="7276968" cy="4307368"/>
            </a:xfrm>
          </p:grpSpPr>
          <p:sp>
            <p:nvSpPr>
              <p:cNvPr id="5" name="Rectangle 4"/>
              <p:cNvSpPr/>
              <p:nvPr/>
            </p:nvSpPr>
            <p:spPr>
              <a:xfrm>
                <a:off x="4367284" y="1501253"/>
                <a:ext cx="7276968" cy="4074195"/>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3100" dirty="0">
                  <a:solidFill>
                    <a:srgbClr val="000000"/>
                  </a:solidFill>
                  <a:latin typeface="Arial" pitchFamily="34" charset="0"/>
                  <a:ea typeface="微软雅黑" pitchFamily="34" charset="-122"/>
                  <a:sym typeface="Arial" pitchFamily="34" charset="0"/>
                </a:endParaRPr>
              </a:p>
            </p:txBody>
          </p:sp>
          <p:grpSp>
            <p:nvGrpSpPr>
              <p:cNvPr id="6" name="Group 7"/>
              <p:cNvGrpSpPr/>
              <p:nvPr/>
            </p:nvGrpSpPr>
            <p:grpSpPr>
              <a:xfrm>
                <a:off x="6317147" y="1268080"/>
                <a:ext cx="3377567" cy="481012"/>
                <a:chOff x="6890363" y="2605584"/>
                <a:chExt cx="3377567" cy="481012"/>
              </a:xfrm>
            </p:grpSpPr>
            <p:sp>
              <p:nvSpPr>
                <p:cNvPr id="7" name="Rectangle 6"/>
                <p:cNvSpPr/>
                <p:nvPr/>
              </p:nvSpPr>
              <p:spPr>
                <a:xfrm>
                  <a:off x="6890363" y="2605584"/>
                  <a:ext cx="337756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sz="2000" b="1" dirty="0" smtClean="0">
                      <a:solidFill>
                        <a:schemeClr val="bg1"/>
                      </a:solidFill>
                      <a:latin typeface="Aharoni" pitchFamily="2" charset="-79"/>
                      <a:ea typeface="微软雅黑" pitchFamily="34" charset="-122"/>
                      <a:cs typeface="Aharoni" pitchFamily="2" charset="-79"/>
                      <a:sym typeface="Arial" pitchFamily="34" charset="0"/>
                    </a:rPr>
                    <a:t>TYPES OF MACHINE LEARNING</a:t>
                  </a:r>
                  <a:endParaRPr lang="en-US" sz="2000" b="1" dirty="0">
                    <a:solidFill>
                      <a:schemeClr val="bg1"/>
                    </a:solidFill>
                    <a:latin typeface="Aharoni" pitchFamily="2" charset="-79"/>
                    <a:cs typeface="Aharoni" pitchFamily="2" charset="-79"/>
                  </a:endParaRPr>
                </a:p>
              </p:txBody>
            </p:sp>
            <p:sp>
              <p:nvSpPr>
                <p:cNvPr id="8" name="TextBox 7"/>
                <p:cNvSpPr txBox="1"/>
                <p:nvPr/>
              </p:nvSpPr>
              <p:spPr>
                <a:xfrm>
                  <a:off x="7694611"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9" name="TextBox 8"/>
            <p:cNvSpPr txBox="1"/>
            <p:nvPr/>
          </p:nvSpPr>
          <p:spPr>
            <a:xfrm>
              <a:off x="2869808" y="1069133"/>
              <a:ext cx="8848579" cy="1323439"/>
            </a:xfrm>
            <a:prstGeom prst="rect">
              <a:avLst/>
            </a:prstGeom>
            <a:noFill/>
          </p:spPr>
          <p:txBody>
            <a:bodyPr wrap="square" rtlCol="0">
              <a:spAutoFit/>
            </a:bodyPr>
            <a:lstStyle/>
            <a:p>
              <a:pPr algn="ctr"/>
              <a:r>
                <a:rPr lang="en-IN" sz="4000" b="1" dirty="0" smtClean="0">
                  <a:latin typeface="+mn-lt"/>
                </a:rPr>
                <a:t>3</a:t>
              </a:r>
            </a:p>
            <a:p>
              <a:pPr algn="ctr"/>
              <a:r>
                <a:rPr lang="en-IN" sz="4000" b="1" dirty="0" smtClean="0">
                  <a:latin typeface="+mn-lt"/>
                </a:rPr>
                <a:t>Reinforcement Learning</a:t>
              </a:r>
              <a:endParaRPr lang="en-US" sz="4000" b="1" dirty="0">
                <a:latin typeface="+mn-lt"/>
              </a:endParaRPr>
            </a:p>
          </p:txBody>
        </p:sp>
        <p:pic>
          <p:nvPicPr>
            <p:cNvPr id="62466" name="Picture 2"/>
            <p:cNvPicPr>
              <a:picLocks noChangeAspect="1" noChangeArrowheads="1"/>
            </p:cNvPicPr>
            <p:nvPr/>
          </p:nvPicPr>
          <p:blipFill>
            <a:blip r:embed="rId2" cstate="print"/>
            <a:srcRect/>
            <a:stretch>
              <a:fillRect/>
            </a:stretch>
          </p:blipFill>
          <p:spPr bwMode="auto">
            <a:xfrm>
              <a:off x="3655241" y="2304757"/>
              <a:ext cx="7262805" cy="3603674"/>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4015329" y="705798"/>
            <a:ext cx="7504371" cy="5190042"/>
            <a:chOff x="3384689" y="705798"/>
            <a:chExt cx="7504371" cy="5190042"/>
          </a:xfrm>
        </p:grpSpPr>
        <p:grpSp>
          <p:nvGrpSpPr>
            <p:cNvPr id="5" name="Group 4"/>
            <p:cNvGrpSpPr/>
            <p:nvPr/>
          </p:nvGrpSpPr>
          <p:grpSpPr>
            <a:xfrm>
              <a:off x="3425588" y="705798"/>
              <a:ext cx="7069540" cy="5190042"/>
              <a:chOff x="4826518" y="1268080"/>
              <a:chExt cx="5802217" cy="4151644"/>
            </a:xfrm>
          </p:grpSpPr>
          <p:sp>
            <p:nvSpPr>
              <p:cNvPr id="6" name="Rectangle 5"/>
              <p:cNvSpPr/>
              <p:nvPr/>
            </p:nvSpPr>
            <p:spPr>
              <a:xfrm>
                <a:off x="4826518" y="1501254"/>
                <a:ext cx="5802217"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3100">
                  <a:solidFill>
                    <a:srgbClr val="000000"/>
                  </a:solidFill>
                  <a:latin typeface="Arial" pitchFamily="34" charset="0"/>
                  <a:ea typeface="微软雅黑" pitchFamily="34" charset="-122"/>
                  <a:sym typeface="Arial" pitchFamily="34" charset="0"/>
                </a:endParaRPr>
              </a:p>
            </p:txBody>
          </p:sp>
          <p:grpSp>
            <p:nvGrpSpPr>
              <p:cNvPr id="7" name="Group 7"/>
              <p:cNvGrpSpPr/>
              <p:nvPr/>
            </p:nvGrpSpPr>
            <p:grpSpPr>
              <a:xfrm>
                <a:off x="5455681" y="1268080"/>
                <a:ext cx="4745342" cy="481012"/>
                <a:chOff x="6028897" y="2605584"/>
                <a:chExt cx="4745342" cy="481012"/>
              </a:xfrm>
            </p:grpSpPr>
            <p:sp>
              <p:nvSpPr>
                <p:cNvPr id="8" name="Rectangle 7"/>
                <p:cNvSpPr/>
                <p:nvPr/>
              </p:nvSpPr>
              <p:spPr>
                <a:xfrm>
                  <a:off x="6028897" y="2605584"/>
                  <a:ext cx="4745342"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altLang="zh-CN" sz="2000" b="1" dirty="0" smtClean="0">
                      <a:solidFill>
                        <a:schemeClr val="bg1"/>
                      </a:solidFill>
                      <a:latin typeface="Aharoni" pitchFamily="2" charset="-79"/>
                      <a:ea typeface="微软雅黑" pitchFamily="34" charset="-122"/>
                      <a:cs typeface="Aharoni" pitchFamily="2" charset="-79"/>
                      <a:sym typeface="Arial" pitchFamily="34" charset="0"/>
                    </a:rPr>
                    <a:t>HOW MACHINE LEARNING CAN WE UTILISE?</a:t>
                  </a:r>
                  <a:endParaRPr lang="en-US" altLang="zh-CN" sz="2000" b="1" dirty="0" smtClean="0">
                    <a:solidFill>
                      <a:schemeClr val="bg1"/>
                    </a:solidFill>
                    <a:latin typeface="Aharoni" pitchFamily="2" charset="-79"/>
                    <a:ea typeface="微软雅黑" pitchFamily="34" charset="-122"/>
                    <a:cs typeface="Aharoni" pitchFamily="2" charset="-79"/>
                    <a:sym typeface="Arial" pitchFamily="34" charset="0"/>
                  </a:endParaRPr>
                </a:p>
              </p:txBody>
            </p:sp>
            <p:sp>
              <p:nvSpPr>
                <p:cNvPr id="9" name="TextBox 8"/>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grpSp>
          <p:nvGrpSpPr>
            <p:cNvPr id="10" name="Group 9"/>
            <p:cNvGrpSpPr/>
            <p:nvPr/>
          </p:nvGrpSpPr>
          <p:grpSpPr>
            <a:xfrm>
              <a:off x="4202100" y="2238232"/>
              <a:ext cx="6686960" cy="2754611"/>
              <a:chOff x="1595332" y="2538488"/>
              <a:chExt cx="6686960" cy="2754611"/>
            </a:xfrm>
          </p:grpSpPr>
          <p:grpSp>
            <p:nvGrpSpPr>
              <p:cNvPr id="11" name="Group 50"/>
              <p:cNvGrpSpPr/>
              <p:nvPr/>
            </p:nvGrpSpPr>
            <p:grpSpPr>
              <a:xfrm>
                <a:off x="1597240" y="3652431"/>
                <a:ext cx="3503114" cy="769441"/>
                <a:chOff x="1433464" y="3352175"/>
                <a:chExt cx="3503114" cy="769441"/>
              </a:xfrm>
            </p:grpSpPr>
            <p:sp>
              <p:nvSpPr>
                <p:cNvPr id="27" name="Oval 26">
                  <a:extLst>
                    <a:ext uri="{FF2B5EF4-FFF2-40B4-BE49-F238E27FC236}">
                      <a16:creationId xmlns:a16="http://schemas.microsoft.com/office/drawing/2014/main" xmlns="" id="{A2C00CE6-992C-4495-9B5D-53F702B91415}"/>
                    </a:ext>
                  </a:extLst>
                </p:cNvPr>
                <p:cNvSpPr/>
                <p:nvPr/>
              </p:nvSpPr>
              <p:spPr>
                <a:xfrm>
                  <a:off x="1433464" y="3527870"/>
                  <a:ext cx="360000" cy="3600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a:p>
              </p:txBody>
            </p:sp>
            <p:sp>
              <p:nvSpPr>
                <p:cNvPr id="28" name="TextBox 27">
                  <a:extLst>
                    <a:ext uri="{FF2B5EF4-FFF2-40B4-BE49-F238E27FC236}">
                      <a16:creationId xmlns:a16="http://schemas.microsoft.com/office/drawing/2014/main" xmlns="" id="{F7B30B13-2444-4D78-BE00-D81DD0C03A4D}"/>
                    </a:ext>
                  </a:extLst>
                </p:cNvPr>
                <p:cNvSpPr txBox="1"/>
                <p:nvPr/>
              </p:nvSpPr>
              <p:spPr>
                <a:xfrm>
                  <a:off x="1926527" y="3352175"/>
                  <a:ext cx="3010051" cy="769441"/>
                </a:xfrm>
                <a:prstGeom prst="rect">
                  <a:avLst/>
                </a:prstGeom>
                <a:noFill/>
              </p:spPr>
              <p:txBody>
                <a:bodyPr wrap="square" rtlCol="0">
                  <a:spAutoFit/>
                </a:bodyPr>
                <a:lstStyle/>
                <a:p>
                  <a:r>
                    <a:rPr lang="en-IN" sz="2200" b="1" dirty="0" smtClean="0">
                      <a:solidFill>
                        <a:schemeClr val="tx1">
                          <a:lumMod val="75000"/>
                          <a:lumOff val="25000"/>
                        </a:schemeClr>
                      </a:solidFill>
                      <a:latin typeface="+mn-lt"/>
                    </a:rPr>
                    <a:t>Neural </a:t>
                  </a:r>
                </a:p>
                <a:p>
                  <a:r>
                    <a:rPr lang="en-IN" sz="2200" b="1" dirty="0" smtClean="0">
                      <a:solidFill>
                        <a:schemeClr val="tx1">
                          <a:lumMod val="75000"/>
                          <a:lumOff val="25000"/>
                        </a:schemeClr>
                      </a:solidFill>
                      <a:latin typeface="+mn-lt"/>
                    </a:rPr>
                    <a:t>Networks (NN)</a:t>
                  </a:r>
                  <a:endParaRPr lang="en-US" sz="2200" b="1" dirty="0">
                    <a:solidFill>
                      <a:schemeClr val="tx1">
                        <a:lumMod val="75000"/>
                        <a:lumOff val="25000"/>
                      </a:schemeClr>
                    </a:solidFill>
                    <a:latin typeface="+mn-lt"/>
                  </a:endParaRPr>
                </a:p>
              </p:txBody>
            </p:sp>
            <p:sp>
              <p:nvSpPr>
                <p:cNvPr id="29" name="TextBox 28">
                  <a:extLst>
                    <a:ext uri="{FF2B5EF4-FFF2-40B4-BE49-F238E27FC236}">
                      <a16:creationId xmlns:a16="http://schemas.microsoft.com/office/drawing/2014/main" xmlns="" id="{5F5589AF-B9EF-4BED-8DE1-0E2846804D9E}"/>
                    </a:ext>
                  </a:extLst>
                </p:cNvPr>
                <p:cNvSpPr txBox="1"/>
                <p:nvPr/>
              </p:nvSpPr>
              <p:spPr>
                <a:xfrm>
                  <a:off x="1489792" y="3689521"/>
                  <a:ext cx="2526748"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grpSp>
          <p:grpSp>
            <p:nvGrpSpPr>
              <p:cNvPr id="12" name="Group 51"/>
              <p:cNvGrpSpPr/>
              <p:nvPr/>
            </p:nvGrpSpPr>
            <p:grpSpPr>
              <a:xfrm>
                <a:off x="1624537" y="4862212"/>
                <a:ext cx="3090436" cy="430887"/>
                <a:chOff x="1474409" y="4834916"/>
                <a:chExt cx="3090436" cy="430887"/>
              </a:xfrm>
            </p:grpSpPr>
            <p:sp>
              <p:nvSpPr>
                <p:cNvPr id="25" name="Oval 24">
                  <a:extLst>
                    <a:ext uri="{FF2B5EF4-FFF2-40B4-BE49-F238E27FC236}">
                      <a16:creationId xmlns:a16="http://schemas.microsoft.com/office/drawing/2014/main" xmlns="" id="{6CF3200F-183A-45CC-B5B7-D8308D13ACF8}"/>
                    </a:ext>
                  </a:extLst>
                </p:cNvPr>
                <p:cNvSpPr/>
                <p:nvPr/>
              </p:nvSpPr>
              <p:spPr>
                <a:xfrm>
                  <a:off x="1474409" y="4860479"/>
                  <a:ext cx="360000" cy="3600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6" name="TextBox 25">
                  <a:extLst>
                    <a:ext uri="{FF2B5EF4-FFF2-40B4-BE49-F238E27FC236}">
                      <a16:creationId xmlns:a16="http://schemas.microsoft.com/office/drawing/2014/main" xmlns="" id="{A2AB67DC-CB88-4E99-AD30-CE7DAEB362F9}"/>
                    </a:ext>
                  </a:extLst>
                </p:cNvPr>
                <p:cNvSpPr txBox="1"/>
                <p:nvPr/>
              </p:nvSpPr>
              <p:spPr>
                <a:xfrm>
                  <a:off x="1897811" y="4834916"/>
                  <a:ext cx="2667034" cy="430887"/>
                </a:xfrm>
                <a:prstGeom prst="rect">
                  <a:avLst/>
                </a:prstGeom>
                <a:noFill/>
              </p:spPr>
              <p:txBody>
                <a:bodyPr wrap="square" rtlCol="0">
                  <a:spAutoFit/>
                </a:bodyPr>
                <a:lstStyle/>
                <a:p>
                  <a:pPr algn="just"/>
                  <a:r>
                    <a:rPr lang="en-US" sz="2200" b="1" dirty="0" smtClean="0">
                      <a:solidFill>
                        <a:schemeClr val="tx1">
                          <a:lumMod val="75000"/>
                          <a:lumOff val="25000"/>
                        </a:schemeClr>
                      </a:solidFill>
                      <a:latin typeface="+mn-lt"/>
                    </a:rPr>
                    <a:t>Random Forest</a:t>
                  </a:r>
                  <a:endParaRPr lang="en-US" sz="2200" b="1" dirty="0">
                    <a:solidFill>
                      <a:schemeClr val="tx1">
                        <a:lumMod val="75000"/>
                        <a:lumOff val="25000"/>
                      </a:schemeClr>
                    </a:solidFill>
                    <a:latin typeface="+mn-lt"/>
                  </a:endParaRPr>
                </a:p>
              </p:txBody>
            </p:sp>
          </p:grpSp>
          <p:grpSp>
            <p:nvGrpSpPr>
              <p:cNvPr id="13" name="Group 49"/>
              <p:cNvGrpSpPr/>
              <p:nvPr/>
            </p:nvGrpSpPr>
            <p:grpSpPr>
              <a:xfrm>
                <a:off x="1595332" y="2542405"/>
                <a:ext cx="3509347" cy="769441"/>
                <a:chOff x="1404260" y="1764469"/>
                <a:chExt cx="3509347" cy="769441"/>
              </a:xfrm>
            </p:grpSpPr>
            <p:sp>
              <p:nvSpPr>
                <p:cNvPr id="23" name="Oval 22">
                  <a:extLst>
                    <a:ext uri="{FF2B5EF4-FFF2-40B4-BE49-F238E27FC236}">
                      <a16:creationId xmlns:a16="http://schemas.microsoft.com/office/drawing/2014/main" xmlns="" id="{8A7992CA-A4D4-4C7A-A95D-4385DF3C0E27}"/>
                    </a:ext>
                  </a:extLst>
                </p:cNvPr>
                <p:cNvSpPr/>
                <p:nvPr/>
              </p:nvSpPr>
              <p:spPr>
                <a:xfrm>
                  <a:off x="1404260" y="1913900"/>
                  <a:ext cx="360000" cy="3600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E0BEF5D4-B286-4C11-8773-787F7CE392CE}"/>
                    </a:ext>
                  </a:extLst>
                </p:cNvPr>
                <p:cNvSpPr txBox="1"/>
                <p:nvPr/>
              </p:nvSpPr>
              <p:spPr>
                <a:xfrm>
                  <a:off x="1922551" y="1764469"/>
                  <a:ext cx="2991056"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cs typeface="Aharoni" pitchFamily="2" charset="-79"/>
                    </a:rPr>
                    <a:t>Support vector </a:t>
                  </a:r>
                </a:p>
                <a:p>
                  <a:r>
                    <a:rPr lang="en-US" sz="2200" b="1" dirty="0" smtClean="0">
                      <a:solidFill>
                        <a:schemeClr val="tx1">
                          <a:lumMod val="75000"/>
                          <a:lumOff val="25000"/>
                        </a:schemeClr>
                      </a:solidFill>
                      <a:latin typeface="+mn-lt"/>
                      <a:cs typeface="Aharoni" pitchFamily="2" charset="-79"/>
                    </a:rPr>
                    <a:t>Machines (SVM)</a:t>
                  </a:r>
                  <a:endParaRPr lang="en-US" sz="2200" b="1" dirty="0">
                    <a:solidFill>
                      <a:schemeClr val="tx1">
                        <a:lumMod val="75000"/>
                        <a:lumOff val="25000"/>
                      </a:schemeClr>
                    </a:solidFill>
                    <a:latin typeface="+mn-lt"/>
                    <a:cs typeface="Aharoni" pitchFamily="2" charset="-79"/>
                  </a:endParaRPr>
                </a:p>
              </p:txBody>
            </p:sp>
          </p:grpSp>
          <p:grpSp>
            <p:nvGrpSpPr>
              <p:cNvPr id="14" name="Group 48"/>
              <p:cNvGrpSpPr/>
              <p:nvPr/>
            </p:nvGrpSpPr>
            <p:grpSpPr>
              <a:xfrm>
                <a:off x="4900386" y="2538488"/>
                <a:ext cx="2087337" cy="769441"/>
                <a:chOff x="5214290" y="1828792"/>
                <a:chExt cx="2087337" cy="769441"/>
              </a:xfrm>
            </p:grpSpPr>
            <p:sp>
              <p:nvSpPr>
                <p:cNvPr id="21" name="TextBox 20">
                  <a:extLst>
                    <a:ext uri="{FF2B5EF4-FFF2-40B4-BE49-F238E27FC236}">
                      <a16:creationId xmlns:a16="http://schemas.microsoft.com/office/drawing/2014/main" xmlns="" id="{227367A5-7D6B-4AE6-B3B0-603F081EF5BF}"/>
                    </a:ext>
                  </a:extLst>
                </p:cNvPr>
                <p:cNvSpPr txBox="1"/>
                <p:nvPr/>
              </p:nvSpPr>
              <p:spPr>
                <a:xfrm>
                  <a:off x="5745877" y="1828792"/>
                  <a:ext cx="1555750"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rPr>
                    <a:t>Nearest </a:t>
                  </a:r>
                </a:p>
                <a:p>
                  <a:r>
                    <a:rPr lang="en-US" sz="2200" b="1" dirty="0" smtClean="0">
                      <a:solidFill>
                        <a:schemeClr val="tx1">
                          <a:lumMod val="75000"/>
                          <a:lumOff val="25000"/>
                        </a:schemeClr>
                      </a:solidFill>
                      <a:latin typeface="+mn-lt"/>
                    </a:rPr>
                    <a:t>Neighbor</a:t>
                  </a:r>
                  <a:endParaRPr lang="en-US" sz="2200" b="1" dirty="0">
                    <a:solidFill>
                      <a:schemeClr val="tx1">
                        <a:lumMod val="75000"/>
                        <a:lumOff val="25000"/>
                      </a:schemeClr>
                    </a:solidFill>
                    <a:latin typeface="+mn-lt"/>
                  </a:endParaRPr>
                </a:p>
              </p:txBody>
            </p:sp>
            <p:sp>
              <p:nvSpPr>
                <p:cNvPr id="22" name="Oval 21">
                  <a:extLst>
                    <a:ext uri="{FF2B5EF4-FFF2-40B4-BE49-F238E27FC236}">
                      <a16:creationId xmlns:a16="http://schemas.microsoft.com/office/drawing/2014/main" xmlns="" id="{8A7992CA-A4D4-4C7A-A95D-4385DF3C0E27}"/>
                    </a:ext>
                  </a:extLst>
                </p:cNvPr>
                <p:cNvSpPr/>
                <p:nvPr/>
              </p:nvSpPr>
              <p:spPr>
                <a:xfrm>
                  <a:off x="5214290" y="1984413"/>
                  <a:ext cx="360000" cy="3600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52"/>
              <p:cNvGrpSpPr/>
              <p:nvPr/>
            </p:nvGrpSpPr>
            <p:grpSpPr>
              <a:xfrm>
                <a:off x="4888616" y="3692590"/>
                <a:ext cx="2590310" cy="769441"/>
                <a:chOff x="5229816" y="3392334"/>
                <a:chExt cx="2590310" cy="769441"/>
              </a:xfrm>
            </p:grpSpPr>
            <p:sp>
              <p:nvSpPr>
                <p:cNvPr id="19" name="TextBox 18">
                  <a:extLst>
                    <a:ext uri="{FF2B5EF4-FFF2-40B4-BE49-F238E27FC236}">
                      <a16:creationId xmlns:a16="http://schemas.microsoft.com/office/drawing/2014/main" xmlns="" id="{50A4B6B9-C18C-46F5-ACBE-D1DDEB526AFA}"/>
                    </a:ext>
                  </a:extLst>
                </p:cNvPr>
                <p:cNvSpPr txBox="1"/>
                <p:nvPr/>
              </p:nvSpPr>
              <p:spPr>
                <a:xfrm>
                  <a:off x="5781141" y="3392334"/>
                  <a:ext cx="2038985"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rPr>
                    <a:t>Regression </a:t>
                  </a:r>
                </a:p>
                <a:p>
                  <a:r>
                    <a:rPr lang="en-US" sz="2200" b="1" dirty="0" smtClean="0">
                      <a:solidFill>
                        <a:schemeClr val="tx1">
                          <a:lumMod val="75000"/>
                          <a:lumOff val="25000"/>
                        </a:schemeClr>
                      </a:solidFill>
                      <a:latin typeface="+mn-lt"/>
                    </a:rPr>
                    <a:t>Methods</a:t>
                  </a:r>
                </a:p>
              </p:txBody>
            </p:sp>
            <p:sp>
              <p:nvSpPr>
                <p:cNvPr id="20" name="Oval 19">
                  <a:extLst>
                    <a:ext uri="{FF2B5EF4-FFF2-40B4-BE49-F238E27FC236}">
                      <a16:creationId xmlns:a16="http://schemas.microsoft.com/office/drawing/2014/main" xmlns="" id="{A2C00CE6-992C-4495-9B5D-53F702B91415}"/>
                    </a:ext>
                  </a:extLst>
                </p:cNvPr>
                <p:cNvSpPr/>
                <p:nvPr/>
              </p:nvSpPr>
              <p:spPr>
                <a:xfrm>
                  <a:off x="5229816" y="3557439"/>
                  <a:ext cx="360000" cy="3600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grpSp>
          <p:grpSp>
            <p:nvGrpSpPr>
              <p:cNvPr id="16" name="Group 54"/>
              <p:cNvGrpSpPr/>
              <p:nvPr/>
            </p:nvGrpSpPr>
            <p:grpSpPr>
              <a:xfrm>
                <a:off x="4915913" y="4849902"/>
                <a:ext cx="3366379" cy="430887"/>
                <a:chOff x="5243465" y="4863550"/>
                <a:chExt cx="3366379" cy="430887"/>
              </a:xfrm>
            </p:grpSpPr>
            <p:sp>
              <p:nvSpPr>
                <p:cNvPr id="17" name="TextBox 16">
                  <a:extLst>
                    <a:ext uri="{FF2B5EF4-FFF2-40B4-BE49-F238E27FC236}">
                      <a16:creationId xmlns:a16="http://schemas.microsoft.com/office/drawing/2014/main" xmlns="" id="{DB591FB9-07A5-424D-B916-392A1C93D31A}"/>
                    </a:ext>
                  </a:extLst>
                </p:cNvPr>
                <p:cNvSpPr txBox="1"/>
                <p:nvPr/>
              </p:nvSpPr>
              <p:spPr>
                <a:xfrm>
                  <a:off x="5793572" y="4863550"/>
                  <a:ext cx="2816272" cy="430887"/>
                </a:xfrm>
                <a:prstGeom prst="rect">
                  <a:avLst/>
                </a:prstGeom>
                <a:noFill/>
              </p:spPr>
              <p:txBody>
                <a:bodyPr wrap="square" rtlCol="0">
                  <a:spAutoFit/>
                </a:bodyPr>
                <a:lstStyle/>
                <a:p>
                  <a:r>
                    <a:rPr lang="en-US" sz="2200" b="1" dirty="0" smtClean="0">
                      <a:solidFill>
                        <a:schemeClr val="tx1">
                          <a:lumMod val="75000"/>
                          <a:lumOff val="25000"/>
                        </a:schemeClr>
                      </a:solidFill>
                      <a:latin typeface="+mn-lt"/>
                    </a:rPr>
                    <a:t>Decision Trees</a:t>
                  </a:r>
                  <a:endParaRPr lang="en-US" sz="2200" b="1" dirty="0">
                    <a:solidFill>
                      <a:schemeClr val="tx1">
                        <a:lumMod val="75000"/>
                        <a:lumOff val="25000"/>
                      </a:schemeClr>
                    </a:solidFill>
                    <a:latin typeface="+mn-lt"/>
                  </a:endParaRPr>
                </a:p>
              </p:txBody>
            </p:sp>
            <p:sp>
              <p:nvSpPr>
                <p:cNvPr id="18" name="Oval 17">
                  <a:extLst>
                    <a:ext uri="{FF2B5EF4-FFF2-40B4-BE49-F238E27FC236}">
                      <a16:creationId xmlns:a16="http://schemas.microsoft.com/office/drawing/2014/main" xmlns="" id="{6CF3200F-183A-45CC-B5B7-D8308D13ACF8}"/>
                    </a:ext>
                  </a:extLst>
                </p:cNvPr>
                <p:cNvSpPr/>
                <p:nvPr/>
              </p:nvSpPr>
              <p:spPr>
                <a:xfrm>
                  <a:off x="5243465" y="4876401"/>
                  <a:ext cx="360000" cy="3600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grpSp>
        </p:grpSp>
        <p:sp>
          <p:nvSpPr>
            <p:cNvPr id="30" name="TextBox 29"/>
            <p:cNvSpPr txBox="1"/>
            <p:nvPr/>
          </p:nvSpPr>
          <p:spPr>
            <a:xfrm>
              <a:off x="3384689" y="1542201"/>
              <a:ext cx="6933062" cy="461665"/>
            </a:xfrm>
            <a:prstGeom prst="rect">
              <a:avLst/>
            </a:prstGeom>
            <a:noFill/>
          </p:spPr>
          <p:txBody>
            <a:bodyPr wrap="square" rtlCol="0">
              <a:spAutoFit/>
            </a:bodyPr>
            <a:lstStyle/>
            <a:p>
              <a:pPr algn="ctr"/>
              <a:r>
                <a:rPr lang="en-IN" sz="2400" b="1" dirty="0" smtClean="0">
                  <a:solidFill>
                    <a:schemeClr val="tx1">
                      <a:lumMod val="75000"/>
                      <a:lumOff val="25000"/>
                    </a:schemeClr>
                  </a:solidFill>
                  <a:latin typeface="+mn-lt"/>
                </a:rPr>
                <a:t>Based On Machine Learning Algorithms</a:t>
              </a:r>
              <a:endParaRPr lang="en-US" sz="2400" b="1" dirty="0">
                <a:solidFill>
                  <a:schemeClr val="tx1">
                    <a:lumMod val="75000"/>
                    <a:lumOff val="25000"/>
                  </a:schemeClr>
                </a:solidFill>
                <a:latin typeface="+mn-lt"/>
              </a:endParaRPr>
            </a:p>
          </p:txBody>
        </p:sp>
      </p:grpSp>
      <p:sp>
        <p:nvSpPr>
          <p:cNvPr id="50178" name="AutoShape 2" descr="Image result for machine learning and dron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0180" name="Picture 4" descr="Image result for machine learning and drones"/>
          <p:cNvPicPr>
            <a:picLocks noChangeAspect="1" noChangeArrowheads="1"/>
          </p:cNvPicPr>
          <p:nvPr/>
        </p:nvPicPr>
        <p:blipFill>
          <a:blip r:embed="rId2" cstate="print"/>
          <a:srcRect l="5760" t="33600" r="32640"/>
          <a:stretch>
            <a:fillRect/>
          </a:stretch>
        </p:blipFill>
        <p:spPr bwMode="auto">
          <a:xfrm>
            <a:off x="-25299" y="983673"/>
            <a:ext cx="4601383" cy="493221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65888" y="295424"/>
            <a:ext cx="9636999" cy="6036103"/>
            <a:chOff x="4826518" y="1268080"/>
            <a:chExt cx="5802217" cy="4386474"/>
          </a:xfrm>
        </p:grpSpPr>
        <p:sp>
          <p:nvSpPr>
            <p:cNvPr id="5" name="Rectangle 4"/>
            <p:cNvSpPr/>
            <p:nvPr/>
          </p:nvSpPr>
          <p:spPr>
            <a:xfrm>
              <a:off x="4826518" y="1501253"/>
              <a:ext cx="5802217" cy="4153301"/>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9750" indent="-269875" algn="just">
                <a:lnSpc>
                  <a:spcPct val="150000"/>
                </a:lnSpc>
                <a:buFont typeface="Arial" pitchFamily="34" charset="0"/>
                <a:buChar char="•"/>
                <a:tabLst>
                  <a:tab pos="449263" algn="l"/>
                </a:tabLst>
                <a:defRPr/>
              </a:pPr>
              <a:endParaRPr lang="en-US" sz="2200" b="1" dirty="0" smtClean="0">
                <a:solidFill>
                  <a:schemeClr val="tx1">
                    <a:lumMod val="75000"/>
                    <a:lumOff val="25000"/>
                  </a:schemeClr>
                </a:solidFill>
              </a:endParaRPr>
            </a:p>
            <a:p>
              <a:pPr marL="539750" indent="-269875" algn="just">
                <a:lnSpc>
                  <a:spcPct val="150000"/>
                </a:lnSpc>
                <a:tabLst>
                  <a:tab pos="449263" algn="l"/>
                </a:tabLst>
                <a:defRPr/>
              </a:pPr>
              <a:endParaRPr lang="en-US" sz="2200" b="1" dirty="0" smtClean="0">
                <a:solidFill>
                  <a:schemeClr val="tx1">
                    <a:lumMod val="75000"/>
                    <a:lumOff val="25000"/>
                  </a:schemeClr>
                </a:solidFill>
              </a:endParaRPr>
            </a:p>
            <a:p>
              <a:pPr marL="539750" indent="-269875" algn="just">
                <a:lnSpc>
                  <a:spcPct val="150000"/>
                </a:lnSpc>
                <a:defRPr/>
              </a:pPr>
              <a:endParaRPr lang="en-US" sz="2200" b="1" dirty="0" smtClean="0">
                <a:solidFill>
                  <a:schemeClr val="tx1">
                    <a:lumMod val="75000"/>
                    <a:lumOff val="25000"/>
                  </a:schemeClr>
                </a:solidFill>
                <a:latin typeface="+mn-lt"/>
              </a:endParaRPr>
            </a:p>
            <a:p>
              <a:pPr marL="539750" indent="-269875" algn="just">
                <a:lnSpc>
                  <a:spcPct val="150000"/>
                </a:lnSpc>
                <a:buFont typeface="Arial" pitchFamily="34" charset="0"/>
                <a:buChar char="•"/>
                <a:defRPr/>
              </a:pPr>
              <a:r>
                <a:rPr lang="en-US" sz="2200" b="1" dirty="0" smtClean="0">
                  <a:solidFill>
                    <a:schemeClr val="tx1">
                      <a:lumMod val="75000"/>
                      <a:lumOff val="25000"/>
                    </a:schemeClr>
                  </a:solidFill>
                  <a:latin typeface="+mn-lt"/>
                </a:rPr>
                <a:t>NDVI= (NIR-RED) / (NIR+RED) </a:t>
              </a:r>
            </a:p>
            <a:p>
              <a:pPr marL="539750" indent="-269875" algn="just">
                <a:lnSpc>
                  <a:spcPct val="150000"/>
                </a:lnSpc>
                <a:buFont typeface="Arial" pitchFamily="34" charset="0"/>
                <a:buChar char="•"/>
                <a:defRPr/>
              </a:pPr>
              <a:r>
                <a:rPr lang="en-US" sz="2200" b="1" dirty="0" smtClean="0">
                  <a:solidFill>
                    <a:schemeClr val="tx1">
                      <a:lumMod val="75000"/>
                      <a:lumOff val="25000"/>
                    </a:schemeClr>
                  </a:solidFill>
                  <a:latin typeface="+mn-lt"/>
                </a:rPr>
                <a:t>NDVI value range is between -1 and +1. </a:t>
              </a:r>
            </a:p>
            <a:p>
              <a:pPr marL="539750" indent="-269875" algn="just">
                <a:lnSpc>
                  <a:spcPct val="150000"/>
                </a:lnSpc>
                <a:defRPr/>
              </a:pPr>
              <a:r>
                <a:rPr lang="en-US" sz="2200" b="1" dirty="0" smtClean="0">
                  <a:solidFill>
                    <a:schemeClr val="tx1">
                      <a:lumMod val="75000"/>
                      <a:lumOff val="25000"/>
                    </a:schemeClr>
                  </a:solidFill>
                  <a:latin typeface="+mn-lt"/>
                </a:rPr>
                <a:t>			-1 to 0 :- Non vegetated area.</a:t>
              </a:r>
            </a:p>
            <a:p>
              <a:pPr marL="539750" indent="-269875" algn="just">
                <a:lnSpc>
                  <a:spcPct val="150000"/>
                </a:lnSpc>
                <a:defRPr/>
              </a:pPr>
              <a:r>
                <a:rPr lang="en-US" sz="2200" b="1" dirty="0" smtClean="0">
                  <a:solidFill>
                    <a:schemeClr val="tx1">
                      <a:lumMod val="75000"/>
                      <a:lumOff val="25000"/>
                    </a:schemeClr>
                  </a:solidFill>
                  <a:latin typeface="+mn-lt"/>
                </a:rPr>
                <a:t>			0 to 0.25 :- “Poor ” vegetation.</a:t>
              </a:r>
            </a:p>
            <a:p>
              <a:pPr marL="539750" indent="-269875" algn="just">
                <a:lnSpc>
                  <a:spcPct val="150000"/>
                </a:lnSpc>
                <a:defRPr/>
              </a:pPr>
              <a:r>
                <a:rPr lang="en-US" sz="2200" b="1" dirty="0" smtClean="0">
                  <a:solidFill>
                    <a:schemeClr val="tx1">
                      <a:lumMod val="75000"/>
                      <a:lumOff val="25000"/>
                    </a:schemeClr>
                  </a:solidFill>
                  <a:latin typeface="+mn-lt"/>
                </a:rPr>
                <a:t>			0.25 to 0.50 :- “Medium” vegetation.</a:t>
              </a:r>
            </a:p>
            <a:p>
              <a:pPr marL="539750" indent="-269875" algn="just">
                <a:lnSpc>
                  <a:spcPct val="150000"/>
                </a:lnSpc>
                <a:defRPr/>
              </a:pPr>
              <a:r>
                <a:rPr lang="en-US" sz="2200" b="1" dirty="0" smtClean="0">
                  <a:solidFill>
                    <a:schemeClr val="tx1">
                      <a:lumMod val="75000"/>
                      <a:lumOff val="25000"/>
                    </a:schemeClr>
                  </a:solidFill>
                  <a:latin typeface="+mn-lt"/>
                </a:rPr>
                <a:t>			0.50 to 0.75 :- “Good” vegetation.</a:t>
              </a:r>
            </a:p>
            <a:p>
              <a:pPr marL="539750" indent="-269875" algn="just">
                <a:lnSpc>
                  <a:spcPct val="150000"/>
                </a:lnSpc>
                <a:defRPr/>
              </a:pPr>
              <a:r>
                <a:rPr lang="en-US" sz="2200" b="1" dirty="0" smtClean="0">
                  <a:solidFill>
                    <a:schemeClr val="tx1">
                      <a:lumMod val="75000"/>
                      <a:lumOff val="25000"/>
                    </a:schemeClr>
                  </a:solidFill>
                  <a:latin typeface="+mn-lt"/>
                </a:rPr>
                <a:t>			0.75 to 1 :- “Excellent ” vegetation.</a:t>
              </a:r>
            </a:p>
            <a:p>
              <a:pPr marL="539750" indent="-269875" algn="just">
                <a:lnSpc>
                  <a:spcPct val="150000"/>
                </a:lnSpc>
                <a:buFont typeface="Arial" pitchFamily="34" charset="0"/>
                <a:buChar char="•"/>
                <a:defRPr/>
              </a:pPr>
              <a:r>
                <a:rPr lang="en-US" sz="2200" b="1" dirty="0" smtClean="0">
                  <a:solidFill>
                    <a:schemeClr val="tx1">
                      <a:lumMod val="75000"/>
                      <a:lumOff val="25000"/>
                    </a:schemeClr>
                  </a:solidFill>
                  <a:latin typeface="+mn-lt"/>
                </a:rPr>
                <a:t>Red Reflectance &lt; NIR </a:t>
              </a:r>
              <a:r>
                <a:rPr lang="en-US" sz="2200" b="1" dirty="0" err="1" smtClean="0">
                  <a:solidFill>
                    <a:schemeClr val="tx1">
                      <a:lumMod val="75000"/>
                      <a:lumOff val="25000"/>
                    </a:schemeClr>
                  </a:solidFill>
                  <a:latin typeface="+mn-lt"/>
                </a:rPr>
                <a:t>Reflactance</a:t>
              </a:r>
              <a:r>
                <a:rPr lang="en-US" sz="2200" b="1" dirty="0" smtClean="0">
                  <a:solidFill>
                    <a:schemeClr val="tx1">
                      <a:lumMod val="75000"/>
                      <a:lumOff val="25000"/>
                    </a:schemeClr>
                  </a:solidFill>
                  <a:latin typeface="+mn-lt"/>
                </a:rPr>
                <a:t> :- This will yield a High NDVI value And </a:t>
              </a:r>
            </a:p>
            <a:p>
              <a:pPr marL="539750" indent="-269875" algn="just">
                <a:lnSpc>
                  <a:spcPct val="150000"/>
                </a:lnSpc>
                <a:defRPr/>
              </a:pPr>
              <a:r>
                <a:rPr lang="en-US" sz="2200" b="1" dirty="0" smtClean="0">
                  <a:solidFill>
                    <a:schemeClr val="tx1">
                      <a:lumMod val="75000"/>
                      <a:lumOff val="25000"/>
                    </a:schemeClr>
                  </a:solidFill>
                  <a:latin typeface="+mn-lt"/>
                </a:rPr>
                <a:t>	vice versa.</a:t>
              </a:r>
            </a:p>
            <a:p>
              <a:pPr lvl="0" indent="-342900" algn="ctr" fontAlgn="base">
                <a:spcBef>
                  <a:spcPct val="0"/>
                </a:spcBef>
                <a:spcAft>
                  <a:spcPct val="0"/>
                </a:spcAft>
                <a:buFont typeface="Arial" pitchFamily="34" charset="0"/>
                <a:buChar char="•"/>
              </a:pPr>
              <a:endParaRPr lang="zh-CN" altLang="en-US" sz="2200" b="1" dirty="0">
                <a:solidFill>
                  <a:schemeClr val="tx1">
                    <a:lumMod val="75000"/>
                    <a:lumOff val="25000"/>
                  </a:schemeClr>
                </a:solidFill>
                <a:latin typeface="Arial" pitchFamily="34" charset="0"/>
                <a:ea typeface="微软雅黑" pitchFamily="34" charset="-122"/>
                <a:sym typeface="Arial" pitchFamily="34" charset="0"/>
              </a:endParaRPr>
            </a:p>
          </p:txBody>
        </p:sp>
        <p:grpSp>
          <p:nvGrpSpPr>
            <p:cNvPr id="6" name="Group 7"/>
            <p:cNvGrpSpPr/>
            <p:nvPr/>
          </p:nvGrpSpPr>
          <p:grpSpPr>
            <a:xfrm>
              <a:off x="6195879" y="1268080"/>
              <a:ext cx="3114679" cy="481012"/>
              <a:chOff x="6769095" y="2605584"/>
              <a:chExt cx="3114679" cy="481012"/>
            </a:xfrm>
          </p:grpSpPr>
          <p:sp>
            <p:nvSpPr>
              <p:cNvPr id="7" name="Rectangle 6"/>
              <p:cNvSpPr/>
              <p:nvPr/>
            </p:nvSpPr>
            <p:spPr>
              <a:xfrm>
                <a:off x="6769095"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altLang="zh-CN" sz="2000" b="1" dirty="0" smtClean="0">
                    <a:solidFill>
                      <a:schemeClr val="bg1"/>
                    </a:solidFill>
                    <a:latin typeface="Aharoni" pitchFamily="2" charset="-79"/>
                    <a:ea typeface="微软雅黑" pitchFamily="34" charset="-122"/>
                    <a:cs typeface="Aharoni" pitchFamily="2" charset="-79"/>
                    <a:sym typeface="Arial" pitchFamily="34" charset="0"/>
                  </a:rPr>
                  <a:t>WHAT IS NDVI ?</a:t>
                </a:r>
                <a:endParaRPr lang="en-US" altLang="zh-CN" sz="2000" b="1" dirty="0" smtClean="0">
                  <a:solidFill>
                    <a:schemeClr val="bg1"/>
                  </a:solidFill>
                  <a:latin typeface="Aharoni" pitchFamily="2" charset="-79"/>
                  <a:ea typeface="微软雅黑" pitchFamily="34" charset="-122"/>
                  <a:cs typeface="Aharoni" pitchFamily="2" charset="-79"/>
                  <a:sym typeface="Arial" pitchFamily="34" charset="0"/>
                </a:endParaRPr>
              </a:p>
            </p:txBody>
          </p:sp>
          <p:sp>
            <p:nvSpPr>
              <p:cNvPr id="8" name="TextBox 7"/>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9" name="TextBox 8"/>
          <p:cNvSpPr txBox="1"/>
          <p:nvPr/>
        </p:nvSpPr>
        <p:spPr>
          <a:xfrm>
            <a:off x="1252033" y="1171827"/>
            <a:ext cx="9608234" cy="523220"/>
          </a:xfrm>
          <a:prstGeom prst="rect">
            <a:avLst/>
          </a:prstGeom>
          <a:noFill/>
        </p:spPr>
        <p:txBody>
          <a:bodyPr wrap="square" rtlCol="0">
            <a:spAutoFit/>
          </a:bodyPr>
          <a:lstStyle/>
          <a:p>
            <a:pPr algn="ctr"/>
            <a:r>
              <a:rPr lang="en-US" sz="2800" b="1" dirty="0" smtClean="0">
                <a:solidFill>
                  <a:schemeClr val="tx1"/>
                </a:solidFill>
              </a:rPr>
              <a:t>Normalized </a:t>
            </a:r>
            <a:r>
              <a:rPr lang="en-US" sz="2800" b="1" dirty="0" smtClean="0">
                <a:solidFill>
                  <a:schemeClr val="tx1"/>
                </a:solidFill>
                <a:latin typeface="+mn-lt"/>
              </a:rPr>
              <a:t>difference vegetation index</a:t>
            </a:r>
            <a:endParaRPr lang="en-US" sz="2800" b="1" dirty="0">
              <a:solidFill>
                <a:schemeClr val="tx1"/>
              </a:solidFill>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048611"/>
          <p:cNvSpPr txBox="1"/>
          <p:nvPr/>
        </p:nvSpPr>
        <p:spPr>
          <a:xfrm>
            <a:off x="5958129" y="1641437"/>
            <a:ext cx="5492976" cy="707886"/>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4000" b="1" dirty="0" smtClean="0">
                <a:solidFill>
                  <a:srgbClr val="0269B6"/>
                </a:solidFill>
                <a:latin typeface="微软雅黑" pitchFamily="34" charset="-122"/>
                <a:ea typeface="微软雅黑" pitchFamily="34" charset="-122"/>
              </a:rPr>
              <a:t>Review of literature</a:t>
            </a:r>
            <a:endParaRPr lang="zh-CN" altLang="en-US" sz="4000" b="1" dirty="0">
              <a:solidFill>
                <a:srgbClr val="0269B6"/>
              </a:solidFill>
              <a:latin typeface="微软雅黑" pitchFamily="34" charset="-122"/>
              <a:ea typeface="微软雅黑" pitchFamily="34" charset="-122"/>
            </a:endParaRPr>
          </a:p>
        </p:txBody>
      </p:sp>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03</a:t>
              </a:r>
              <a:endParaRPr lang="en-US" altLang="zh-CN" sz="13800" b="1" i="1" dirty="0">
                <a:solidFill>
                  <a:schemeClr val="lt1"/>
                </a:solidFill>
                <a:latin typeface="微软雅黑" pitchFamily="34" charset="-122"/>
                <a:ea typeface="微软雅黑" pitchFamily="34" charset="-122"/>
              </a:endParaRPr>
            </a:p>
          </p:txBody>
        </p:sp>
      </p:grpSp>
      <p:sp>
        <p:nvSpPr>
          <p:cNvPr id="11" name="Rectangle 10"/>
          <p:cNvSpPr/>
          <p:nvPr/>
        </p:nvSpPr>
        <p:spPr>
          <a:xfrm>
            <a:off x="5758663" y="2688146"/>
            <a:ext cx="3403496" cy="446276"/>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000" b="1" dirty="0" smtClean="0">
                <a:solidFill>
                  <a:schemeClr val="tx1"/>
                </a:solidFill>
                <a:latin typeface="Aharoni" pitchFamily="2" charset="-79"/>
                <a:ea typeface="微软雅黑" pitchFamily="34" charset="-122"/>
                <a:cs typeface="Aharoni" pitchFamily="2" charset="-79"/>
                <a:sym typeface="Arial" pitchFamily="34" charset="0"/>
              </a:rPr>
              <a:t>IMAGE CLASSIFICATION</a:t>
            </a:r>
          </a:p>
        </p:txBody>
      </p:sp>
      <p:sp>
        <p:nvSpPr>
          <p:cNvPr id="15" name="Rectangle 14"/>
          <p:cNvSpPr/>
          <p:nvPr/>
        </p:nvSpPr>
        <p:spPr>
          <a:xfrm>
            <a:off x="5671907" y="3178178"/>
            <a:ext cx="3156633" cy="461665"/>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000" b="1" dirty="0" smtClean="0">
                <a:solidFill>
                  <a:schemeClr val="tx1"/>
                </a:solidFill>
                <a:latin typeface="Aharoni" pitchFamily="2" charset="-79"/>
                <a:ea typeface="微软雅黑" pitchFamily="34" charset="-122"/>
                <a:cs typeface="Aharoni" pitchFamily="2" charset="-79"/>
                <a:sym typeface="Arial" pitchFamily="34" charset="0"/>
              </a:rPr>
              <a:t>ESTIMATION OF NDVI</a:t>
            </a:r>
          </a:p>
        </p:txBody>
      </p:sp>
      <p:sp>
        <p:nvSpPr>
          <p:cNvPr id="16" name="Rectangle 15"/>
          <p:cNvSpPr/>
          <p:nvPr/>
        </p:nvSpPr>
        <p:spPr>
          <a:xfrm>
            <a:off x="5557015" y="3682278"/>
            <a:ext cx="3977371" cy="461665"/>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000" b="1" dirty="0" smtClean="0">
                <a:solidFill>
                  <a:schemeClr val="tx1"/>
                </a:solidFill>
                <a:latin typeface="Aharoni" pitchFamily="2" charset="-79"/>
                <a:ea typeface="微软雅黑" pitchFamily="34" charset="-122"/>
                <a:cs typeface="Aharoni" pitchFamily="2" charset="-79"/>
                <a:sym typeface="Arial" pitchFamily="34" charset="0"/>
              </a:rPr>
              <a:t>CROP ACREAGE ESTIMATION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5993" y="1430761"/>
            <a:ext cx="10913661" cy="4708981"/>
          </a:xfrm>
          <a:prstGeom prst="rect">
            <a:avLst/>
          </a:prstGeom>
        </p:spPr>
        <p:txBody>
          <a:bodyPr wrap="square">
            <a:spAutoFit/>
          </a:bodyPr>
          <a:lstStyle/>
          <a:p>
            <a:pPr algn="just">
              <a:buFont typeface="Wingdings" pitchFamily="2" charset="2"/>
              <a:buChar char="v"/>
            </a:pPr>
            <a:r>
              <a:rPr lang="en-US" sz="2000" b="1" dirty="0" smtClean="0"/>
              <a:t>Authors :- C.-C. Yang et al. (2000). </a:t>
            </a:r>
          </a:p>
          <a:p>
            <a:pPr algn="just"/>
            <a:r>
              <a:rPr lang="en-US" sz="2000" dirty="0" smtClean="0"/>
              <a:t>The objective of the study was to develop a back-propagation artificial neural network (ANN) model       that could distinguish young corn plants from weeds. Although only the </a:t>
            </a:r>
            <a:r>
              <a:rPr lang="en-US" sz="2000" dirty="0" err="1" smtClean="0"/>
              <a:t>colour</a:t>
            </a:r>
            <a:r>
              <a:rPr lang="en-US" sz="2000" dirty="0" smtClean="0"/>
              <a:t> indices associated with   image pixels were used as inputs, it was assumed that the ANN model could develop the ability to use  other information, such as shapes, implicit in these data.</a:t>
            </a:r>
          </a:p>
          <a:p>
            <a:pPr algn="just"/>
            <a:endParaRPr lang="en-US" sz="2000" dirty="0" smtClean="0"/>
          </a:p>
          <a:p>
            <a:pPr algn="just"/>
            <a:endParaRPr lang="en-US" sz="2000" dirty="0" smtClean="0"/>
          </a:p>
          <a:p>
            <a:pPr marL="53975" indent="-53975" algn="just">
              <a:buFont typeface="Wingdings" pitchFamily="2" charset="2"/>
              <a:buChar char="v"/>
            </a:pPr>
            <a:r>
              <a:rPr lang="en-US" sz="2000" b="1" dirty="0" smtClean="0"/>
              <a:t>Authors :- </a:t>
            </a:r>
            <a:r>
              <a:rPr lang="en-US" sz="2000" b="1" dirty="0" err="1" smtClean="0"/>
              <a:t>Nataliia</a:t>
            </a:r>
            <a:r>
              <a:rPr lang="en-US" sz="2000" b="1" dirty="0" smtClean="0"/>
              <a:t> </a:t>
            </a:r>
            <a:r>
              <a:rPr lang="en-US" sz="2000" b="1" dirty="0" err="1" smtClean="0"/>
              <a:t>Kussul</a:t>
            </a:r>
            <a:r>
              <a:rPr lang="en-US" sz="2000" b="1" dirty="0" smtClean="0"/>
              <a:t>, et al. (2017).</a:t>
            </a:r>
          </a:p>
          <a:p>
            <a:pPr algn="just"/>
            <a:r>
              <a:rPr lang="en-US" sz="2000" dirty="0" smtClean="0"/>
              <a:t>In this experiments are carried out for the joint experiment of crop assessment and monitoring test site in Ukraine for classification of crops in a heterogeneous environment using nineteen multi temporal      scenes acquired by Landsat-8 and Sentinel-1A RS satellites. The architecture with an ensemble of CNNs outperforms the one with MLPs allowing us to better discriminate certain summer crop types, in              particular maize and soybeans, and yielding the target accuracies more than 85% for all major crops       (wheat, maize, sunflower, soybeans, and sugar beet).</a:t>
            </a:r>
          </a:p>
          <a:p>
            <a:pPr algn="just"/>
            <a:r>
              <a:rPr lang="en-US" sz="2000" dirty="0" smtClean="0"/>
              <a:t>  </a:t>
            </a:r>
            <a:endParaRPr lang="en-US" sz="2000" dirty="0"/>
          </a:p>
        </p:txBody>
      </p:sp>
      <p:sp>
        <p:nvSpPr>
          <p:cNvPr id="4" name="TextBox 3"/>
          <p:cNvSpPr txBox="1"/>
          <p:nvPr/>
        </p:nvSpPr>
        <p:spPr>
          <a:xfrm>
            <a:off x="603983" y="670725"/>
            <a:ext cx="6069747" cy="46166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2400" b="1" dirty="0" smtClean="0">
                <a:solidFill>
                  <a:schemeClr val="accent1">
                    <a:lumMod val="75000"/>
                  </a:schemeClr>
                </a:solidFill>
                <a:latin typeface="微软雅黑" pitchFamily="34" charset="-122"/>
                <a:ea typeface="微软雅黑" pitchFamily="34" charset="-122"/>
              </a:rPr>
              <a:t>1. Image Classification</a:t>
            </a:r>
            <a:endParaRPr lang="zh-CN" altLang="en-US" sz="2400" b="1" dirty="0">
              <a:solidFill>
                <a:schemeClr val="accent1">
                  <a:lumMod val="75000"/>
                </a:schemeClr>
              </a:solidFill>
              <a:latin typeface="微软雅黑" pitchFamily="34" charset="-122"/>
              <a:ea typeface="微软雅黑" pitchFamily="34" charset="-122"/>
            </a:endParaRPr>
          </a:p>
        </p:txBody>
      </p:sp>
      <p:sp>
        <p:nvSpPr>
          <p:cNvPr id="6" name="Rectangle 5"/>
          <p:cNvSpPr/>
          <p:nvPr/>
        </p:nvSpPr>
        <p:spPr>
          <a:xfrm>
            <a:off x="218363" y="1997839"/>
            <a:ext cx="11491416" cy="369332"/>
          </a:xfrm>
          <a:prstGeom prst="rect">
            <a:avLst/>
          </a:prstGeom>
        </p:spPr>
        <p:txBody>
          <a:bodyPr wrap="square">
            <a:spAutoFit/>
          </a:bodyPr>
          <a:lstStyle/>
          <a:p>
            <a:pPr marL="53975" indent="-53975"/>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0501" y="177421"/>
            <a:ext cx="6069747" cy="46166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2400" b="1" dirty="0" smtClean="0">
                <a:solidFill>
                  <a:schemeClr val="accent1">
                    <a:lumMod val="75000"/>
                  </a:schemeClr>
                </a:solidFill>
                <a:latin typeface="微软雅黑" pitchFamily="34" charset="-122"/>
                <a:ea typeface="微软雅黑" pitchFamily="34" charset="-122"/>
              </a:rPr>
              <a:t>2. Crop Condition Assessment</a:t>
            </a:r>
            <a:endParaRPr lang="zh-CN" altLang="en-US" sz="2400" b="1" dirty="0">
              <a:solidFill>
                <a:schemeClr val="accent1">
                  <a:lumMod val="75000"/>
                </a:schemeClr>
              </a:solidFill>
              <a:latin typeface="微软雅黑" pitchFamily="34" charset="-122"/>
              <a:ea typeface="微软雅黑" pitchFamily="34" charset="-122"/>
            </a:endParaRPr>
          </a:p>
        </p:txBody>
      </p:sp>
      <p:sp>
        <p:nvSpPr>
          <p:cNvPr id="4" name="Rectangle 3"/>
          <p:cNvSpPr/>
          <p:nvPr/>
        </p:nvSpPr>
        <p:spPr>
          <a:xfrm>
            <a:off x="504975" y="722519"/>
            <a:ext cx="11313986" cy="6247864"/>
          </a:xfrm>
          <a:prstGeom prst="rect">
            <a:avLst/>
          </a:prstGeom>
        </p:spPr>
        <p:txBody>
          <a:bodyPr wrap="square">
            <a:spAutoFit/>
          </a:bodyPr>
          <a:lstStyle/>
          <a:p>
            <a:pPr algn="just">
              <a:buFont typeface="Wingdings" pitchFamily="2" charset="2"/>
              <a:buChar char="v"/>
            </a:pPr>
            <a:r>
              <a:rPr lang="en-US" sz="2000" b="1" dirty="0" smtClean="0">
                <a:solidFill>
                  <a:schemeClr val="tx1"/>
                </a:solidFill>
                <a:latin typeface="+mn-lt"/>
                <a:ea typeface="Calibri" pitchFamily="34" charset="0"/>
                <a:cs typeface="Times New Roman" pitchFamily="18" charset="0"/>
              </a:rPr>
              <a:t>Authors :- </a:t>
            </a:r>
            <a:r>
              <a:rPr lang="en-US" sz="2000" b="1" dirty="0" smtClean="0">
                <a:latin typeface="+mn-lt"/>
              </a:rPr>
              <a:t>Md. </a:t>
            </a:r>
            <a:r>
              <a:rPr lang="en-US" sz="2000" b="1" dirty="0" err="1" smtClean="0">
                <a:latin typeface="+mn-lt"/>
              </a:rPr>
              <a:t>Rejaur</a:t>
            </a:r>
            <a:r>
              <a:rPr lang="en-US" sz="2000" b="1" dirty="0" smtClean="0">
                <a:latin typeface="+mn-lt"/>
              </a:rPr>
              <a:t> </a:t>
            </a:r>
            <a:r>
              <a:rPr lang="en-US" sz="2000" b="1" dirty="0" err="1" smtClean="0">
                <a:latin typeface="+mn-lt"/>
              </a:rPr>
              <a:t>Rahman</a:t>
            </a:r>
            <a:r>
              <a:rPr lang="en-US" sz="2000" b="1" dirty="0" smtClean="0">
                <a:latin typeface="+mn-lt"/>
              </a:rPr>
              <a:t> et al. (2004) </a:t>
            </a:r>
          </a:p>
          <a:p>
            <a:pPr algn="just"/>
            <a:r>
              <a:rPr lang="en-US" sz="2000" dirty="0" smtClean="0">
                <a:latin typeface="+mn-lt"/>
              </a:rPr>
              <a:t>In this study the spectral reflectance of a field will vary with respect to changes in the </a:t>
            </a:r>
            <a:r>
              <a:rPr lang="en-US" sz="2000" dirty="0" err="1" smtClean="0">
                <a:latin typeface="+mn-lt"/>
              </a:rPr>
              <a:t>phenology</a:t>
            </a:r>
            <a:r>
              <a:rPr lang="en-US" sz="2000" dirty="0" smtClean="0">
                <a:latin typeface="+mn-lt"/>
              </a:rPr>
              <a:t> (growth),  stage type, and crop health, and thus can be measured and monitored by multispectral sensors. In their      study IRS LISS II digital data and NDVI (Normalized difference vegetation index) has been used to identify     the sugarcane area and its condition assessment. Ratio image are often useful for discriminating subtle       differences in spectral variation in a scene that is masked by brightness variations. For identifying the area and condition of dense crop like sugarcane, NDVI image is often useful because of its canopy cover, crop     biomass and </a:t>
            </a:r>
            <a:r>
              <a:rPr lang="en-US" sz="2000" dirty="0" err="1" smtClean="0">
                <a:latin typeface="+mn-lt"/>
              </a:rPr>
              <a:t>vigour</a:t>
            </a:r>
            <a:r>
              <a:rPr lang="en-US" sz="2000" dirty="0" smtClean="0">
                <a:latin typeface="+mn-lt"/>
              </a:rPr>
              <a:t>. The accuracy achieved was 85.25% for NDVI image of IRS LISS II digital data.</a:t>
            </a:r>
          </a:p>
          <a:p>
            <a:pPr algn="just"/>
            <a:endParaRPr lang="en-US" sz="2000" dirty="0" smtClean="0">
              <a:latin typeface="+mn-lt"/>
            </a:endParaRPr>
          </a:p>
          <a:p>
            <a:pPr algn="just">
              <a:buFont typeface="Wingdings" pitchFamily="2" charset="2"/>
              <a:buChar char="v"/>
            </a:pPr>
            <a:r>
              <a:rPr lang="en-US" sz="2000" b="1" dirty="0" smtClean="0">
                <a:solidFill>
                  <a:schemeClr val="tx1"/>
                </a:solidFill>
                <a:latin typeface="+mn-lt"/>
                <a:ea typeface="Calibri" pitchFamily="34" charset="0"/>
                <a:cs typeface="Times New Roman" pitchFamily="18" charset="0"/>
              </a:rPr>
              <a:t>Authors :- </a:t>
            </a:r>
            <a:r>
              <a:rPr lang="en-US" sz="2000" b="1" dirty="0" smtClean="0">
                <a:latin typeface="+mn-lt"/>
              </a:rPr>
              <a:t>R.S. </a:t>
            </a:r>
            <a:r>
              <a:rPr lang="en-US" sz="2000" b="1" dirty="0" err="1" smtClean="0">
                <a:latin typeface="+mn-lt"/>
              </a:rPr>
              <a:t>Defries</a:t>
            </a:r>
            <a:r>
              <a:rPr lang="en-US" sz="2000" b="1" dirty="0" smtClean="0">
                <a:latin typeface="+mn-lt"/>
              </a:rPr>
              <a:t> &amp; J.R.G. Townshend (2007) </a:t>
            </a:r>
          </a:p>
          <a:p>
            <a:pPr algn="just"/>
            <a:r>
              <a:rPr lang="en-US" sz="2000" dirty="0" smtClean="0">
                <a:latin typeface="+mn-lt"/>
              </a:rPr>
              <a:t>Explained that </a:t>
            </a:r>
            <a:r>
              <a:rPr lang="en-US" sz="2000" dirty="0" err="1" smtClean="0">
                <a:latin typeface="+mn-lt"/>
              </a:rPr>
              <a:t>phenological</a:t>
            </a:r>
            <a:r>
              <a:rPr lang="en-US" sz="2000" dirty="0" smtClean="0">
                <a:latin typeface="+mn-lt"/>
              </a:rPr>
              <a:t> differences among vegetation types, reflected in temporal variations in the      Normalized Difference Vegetation Index (NDVI) derived from satellite data, have  been used to classify land cover at continental scales. For their study, a coarse spatial resolution (one by one degree) data set of         monthly NDVI values for 1987 was used to explore these methodological issues. A result of a supervised,   maximum likelihood classification of eleven cover types is presented to illustrate the feasibility of using       satellite sensor data to increase the accuracy of global land cover information, although the result has not  been validated systematically. Satellite sensor data at finer spatial resolutions that include other bands in   addition to NDVI, as well as </a:t>
            </a:r>
            <a:r>
              <a:rPr lang="en-US" sz="2000" dirty="0" err="1" smtClean="0">
                <a:latin typeface="+mn-lt"/>
              </a:rPr>
              <a:t>methodologiesto</a:t>
            </a:r>
            <a:r>
              <a:rPr lang="en-US" sz="2000" dirty="0" smtClean="0">
                <a:latin typeface="+mn-lt"/>
              </a:rPr>
              <a:t> better identify and describe gradients between cover types,    could increase the accuracy of results of global land cover data sets derived from satellite sensor data.</a:t>
            </a:r>
          </a:p>
          <a:p>
            <a:pPr algn="just"/>
            <a:endParaRPr lang="en-US" sz="2000"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909" y="191069"/>
            <a:ext cx="6069747" cy="46166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2400" b="1" dirty="0" smtClean="0">
                <a:solidFill>
                  <a:schemeClr val="accent1">
                    <a:lumMod val="75000"/>
                  </a:schemeClr>
                </a:solidFill>
                <a:latin typeface="微软雅黑" pitchFamily="34" charset="-122"/>
                <a:ea typeface="微软雅黑" pitchFamily="34" charset="-122"/>
              </a:rPr>
              <a:t>3. Crop Acreage Estimation</a:t>
            </a:r>
            <a:endParaRPr lang="zh-CN" altLang="en-US" sz="2400" b="1" dirty="0">
              <a:solidFill>
                <a:schemeClr val="accent1">
                  <a:lumMod val="75000"/>
                </a:schemeClr>
              </a:solidFill>
              <a:latin typeface="微软雅黑" pitchFamily="34" charset="-122"/>
              <a:ea typeface="微软雅黑" pitchFamily="34" charset="-122"/>
            </a:endParaRPr>
          </a:p>
        </p:txBody>
      </p:sp>
      <p:sp>
        <p:nvSpPr>
          <p:cNvPr id="2049" name="Rectangle 1"/>
          <p:cNvSpPr>
            <a:spLocks noChangeArrowheads="1"/>
          </p:cNvSpPr>
          <p:nvPr/>
        </p:nvSpPr>
        <p:spPr bwMode="auto">
          <a:xfrm>
            <a:off x="436729" y="723336"/>
            <a:ext cx="11245756"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v"/>
              <a:tabLst>
                <a:tab pos="400050" algn="l"/>
              </a:tabLst>
            </a:pPr>
            <a:r>
              <a:rPr kumimoji="0" lang="en-US" sz="2000" b="1" i="0" u="none" strike="noStrike" cap="none" normalizeH="0" baseline="0" dirty="0" smtClean="0">
                <a:ln>
                  <a:noFill/>
                </a:ln>
                <a:solidFill>
                  <a:schemeClr val="tx1"/>
                </a:solidFill>
                <a:effectLst/>
                <a:latin typeface="+mn-lt"/>
                <a:ea typeface="Calibri" pitchFamily="34" charset="0"/>
                <a:cs typeface="Times New Roman" pitchFamily="18" charset="0"/>
              </a:rPr>
              <a:t>Authors :- Zhang </a:t>
            </a:r>
            <a:r>
              <a:rPr kumimoji="0" lang="en-US" sz="2000" b="1" i="0" u="none" strike="noStrike" cap="none" normalizeH="0" baseline="0" dirty="0" err="1" smtClean="0">
                <a:ln>
                  <a:noFill/>
                </a:ln>
                <a:solidFill>
                  <a:schemeClr val="tx1"/>
                </a:solidFill>
                <a:effectLst/>
                <a:latin typeface="+mn-lt"/>
                <a:ea typeface="Calibri" pitchFamily="34" charset="0"/>
                <a:cs typeface="Times New Roman" pitchFamily="18" charset="0"/>
              </a:rPr>
              <a:t>Fumin</a:t>
            </a:r>
            <a:r>
              <a:rPr kumimoji="0" lang="en-US" sz="2000" b="1" i="0" u="none" strike="noStrike" cap="none" normalizeH="0" baseline="0" dirty="0" smtClean="0">
                <a:ln>
                  <a:noFill/>
                </a:ln>
                <a:solidFill>
                  <a:schemeClr val="tx1"/>
                </a:solidFill>
                <a:effectLst/>
                <a:latin typeface="+mn-lt"/>
                <a:ea typeface="Calibri" pitchFamily="34" charset="0"/>
                <a:cs typeface="Times New Roman" pitchFamily="18" charset="0"/>
              </a:rPr>
              <a:t> et al. (2010) </a:t>
            </a:r>
          </a:p>
          <a:p>
            <a:pPr marL="0" marR="0" lvl="0" indent="0" algn="just" defTabSz="914400" rtl="0" eaLnBrk="1" fontAlgn="base" latinLnBrk="0" hangingPunct="1">
              <a:lnSpc>
                <a:spcPct val="100000"/>
              </a:lnSpc>
              <a:spcBef>
                <a:spcPct val="0"/>
              </a:spcBef>
              <a:spcAft>
                <a:spcPct val="0"/>
              </a:spcAft>
              <a:buClrTx/>
              <a:buSzTx/>
              <a:buFontTx/>
              <a:buNone/>
              <a:tabLst>
                <a:tab pos="400050" algn="l"/>
              </a:tabLst>
            </a:pPr>
            <a:r>
              <a:rPr kumimoji="0" lang="en-US" sz="2000" b="0" i="0" u="none" strike="noStrike" cap="none" normalizeH="0" baseline="0" dirty="0" smtClean="0">
                <a:ln>
                  <a:noFill/>
                </a:ln>
                <a:solidFill>
                  <a:schemeClr val="tx1"/>
                </a:solidFill>
                <a:effectLst/>
                <a:latin typeface="+mn-lt"/>
                <a:ea typeface="Calibri" pitchFamily="34" charset="0"/>
                <a:cs typeface="Times New Roman" pitchFamily="18" charset="0"/>
              </a:rPr>
              <a:t>Crop acreage and yield is of great significance to develop food policies and economic plans for the countries. The development of remote sensing makes possible to achieve the revolutionary development from traditional approach to spatial statistical methods for national statistics. In this paper,</a:t>
            </a:r>
            <a:r>
              <a:rPr kumimoji="0" lang="en-US" sz="2000" b="0" i="0" u="none" strike="noStrike" cap="none" normalizeH="0" dirty="0" smtClean="0">
                <a:ln>
                  <a:noFill/>
                </a:ln>
                <a:solidFill>
                  <a:schemeClr val="tx1"/>
                </a:solidFill>
                <a:effectLst/>
                <a:latin typeface="+mn-lt"/>
                <a:ea typeface="Calibri" pitchFamily="34" charset="0"/>
                <a:cs typeface="Times New Roman" pitchFamily="18" charset="0"/>
              </a:rPr>
              <a:t> they</a:t>
            </a:r>
            <a:r>
              <a:rPr kumimoji="0" lang="en-US" sz="2000" b="0" i="0" u="none" strike="noStrike" cap="none" normalizeH="0" baseline="0" dirty="0" smtClean="0">
                <a:ln>
                  <a:noFill/>
                </a:ln>
                <a:solidFill>
                  <a:schemeClr val="tx1"/>
                </a:solidFill>
                <a:effectLst/>
                <a:latin typeface="+mn-lt"/>
                <a:ea typeface="Calibri" pitchFamily="34" charset="0"/>
                <a:cs typeface="Times New Roman" pitchFamily="18" charset="0"/>
              </a:rPr>
              <a:t> describe the development process of China's crop acreage and yield statistical survey and the international research development in the field. Then, they introduce the application status of crop acreage and yield estimation using remote sensing in China. Finally, they put forward the prospects of the application of remote sensing technology in agricultural survey in China after analyzing deficiencies of current survey system.	</a:t>
            </a:r>
            <a:endParaRPr lang="en-US" sz="2000" dirty="0" smtClean="0">
              <a:solidFill>
                <a:schemeClr val="tx1"/>
              </a:solidFill>
              <a:latin typeface="+mn-lt"/>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tab pos="400050" algn="l"/>
              </a:tabLst>
            </a:pPr>
            <a:endParaRPr lang="en-US" sz="2000" b="1" dirty="0" smtClean="0">
              <a:solidFill>
                <a:schemeClr val="tx1"/>
              </a:solidFill>
              <a:latin typeface="+mn-lt"/>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Wingdings" pitchFamily="2" charset="2"/>
              <a:buChar char="v"/>
              <a:tabLst>
                <a:tab pos="400050" algn="l"/>
              </a:tabLst>
            </a:pPr>
            <a:r>
              <a:rPr lang="en-US" sz="2000" b="1" dirty="0" smtClean="0">
                <a:solidFill>
                  <a:schemeClr val="tx1"/>
                </a:solidFill>
                <a:latin typeface="+mn-lt"/>
                <a:ea typeface="Calibri" pitchFamily="34" charset="0"/>
                <a:cs typeface="Times New Roman" pitchFamily="18" charset="0"/>
              </a:rPr>
              <a:t>Authors :- </a:t>
            </a:r>
            <a:r>
              <a:rPr kumimoji="0" lang="en-US" sz="2000" b="1" i="0" u="none" strike="noStrike" cap="none" normalizeH="0" baseline="0" dirty="0" err="1" smtClean="0">
                <a:ln>
                  <a:noFill/>
                </a:ln>
                <a:solidFill>
                  <a:schemeClr val="tx1"/>
                </a:solidFill>
                <a:effectLst/>
                <a:latin typeface="+mn-lt"/>
                <a:ea typeface="Calibri" pitchFamily="34" charset="0"/>
                <a:cs typeface="Times New Roman" pitchFamily="18" charset="0"/>
              </a:rPr>
              <a:t>Abhishek</a:t>
            </a:r>
            <a:r>
              <a:rPr kumimoji="0" lang="en-US" sz="2000" b="1" i="0" u="none" strike="noStrike" cap="none" normalizeH="0" baseline="0" dirty="0" smtClean="0">
                <a:ln>
                  <a:noFill/>
                </a:ln>
                <a:solidFill>
                  <a:schemeClr val="tx1"/>
                </a:solidFill>
                <a:effectLst/>
                <a:latin typeface="+mn-lt"/>
                <a:ea typeface="Calibri" pitchFamily="34" charset="0"/>
                <a:cs typeface="Times New Roman" pitchFamily="18" charset="0"/>
              </a:rPr>
              <a:t> Kumar </a:t>
            </a:r>
            <a:r>
              <a:rPr kumimoji="0" lang="en-US" sz="2000" b="1" i="0" u="none" strike="noStrike" cap="none" normalizeH="0" baseline="0" dirty="0" err="1" smtClean="0">
                <a:ln>
                  <a:noFill/>
                </a:ln>
                <a:solidFill>
                  <a:schemeClr val="tx1"/>
                </a:solidFill>
                <a:effectLst/>
                <a:latin typeface="+mn-lt"/>
                <a:ea typeface="Calibri" pitchFamily="34" charset="0"/>
                <a:cs typeface="Times New Roman" pitchFamily="18" charset="0"/>
              </a:rPr>
              <a:t>Maurya</a:t>
            </a:r>
            <a:r>
              <a:rPr kumimoji="0" lang="en-US" sz="2000" b="1" i="0" u="none" strike="noStrike" cap="none" normalizeH="0" baseline="0" dirty="0" smtClean="0">
                <a:ln>
                  <a:noFill/>
                </a:ln>
                <a:solidFill>
                  <a:schemeClr val="tx1"/>
                </a:solidFill>
                <a:effectLst/>
                <a:latin typeface="+mn-lt"/>
                <a:ea typeface="Calibri" pitchFamily="34" charset="0"/>
                <a:cs typeface="Times New Roman" pitchFamily="18" charset="0"/>
              </a:rPr>
              <a:t> (2011)</a:t>
            </a:r>
            <a:r>
              <a:rPr kumimoji="0" lang="en-US" sz="2000" b="0" i="0" u="none" strike="noStrike" cap="none" normalizeH="0" baseline="0" dirty="0" smtClean="0">
                <a:ln>
                  <a:noFill/>
                </a:ln>
                <a:solidFill>
                  <a:schemeClr val="tx1"/>
                </a:solidFill>
                <a:effectLst/>
                <a:latin typeface="+mn-lt"/>
                <a:ea typeface="Calibri" pitchFamily="34" charset="0"/>
                <a:cs typeface="Times New Roman" pitchFamily="18" charset="0"/>
              </a:rPr>
              <a:t> </a:t>
            </a:r>
          </a:p>
          <a:p>
            <a:pPr lvl="0" algn="just" eaLnBrk="0" latinLnBrk="0" hangingPunct="0">
              <a:tabLst>
                <a:tab pos="400050" algn="l"/>
              </a:tabLst>
            </a:pPr>
            <a:r>
              <a:rPr lang="en-US" sz="2000" dirty="0" smtClean="0">
                <a:solidFill>
                  <a:schemeClr val="tx1"/>
                </a:solidFill>
                <a:latin typeface="+mn-lt"/>
                <a:ea typeface="Calibri" pitchFamily="34" charset="0"/>
                <a:cs typeface="Times New Roman" pitchFamily="18" charset="0"/>
              </a:rPr>
              <a:t>F</a:t>
            </a:r>
            <a:r>
              <a:rPr kumimoji="0" lang="en-US" sz="2000" b="0" i="0" u="none" strike="noStrike" cap="none" normalizeH="0" baseline="0" dirty="0" smtClean="0">
                <a:ln>
                  <a:noFill/>
                </a:ln>
                <a:solidFill>
                  <a:schemeClr val="tx1"/>
                </a:solidFill>
                <a:effectLst/>
                <a:latin typeface="+mn-lt"/>
                <a:ea typeface="Calibri" pitchFamily="34" charset="0"/>
                <a:cs typeface="Times New Roman" pitchFamily="18" charset="0"/>
              </a:rPr>
              <a:t>ocuses on the  methodology to map areas of Soybean field with the help of MODIS (TERRA) Satellite data and GIS (Geographical Information System) database using Remote Sensing technique.  MODIS (Moderate-Resolution Imaging </a:t>
            </a:r>
            <a:r>
              <a:rPr kumimoji="0" lang="en-US" sz="2000" b="0" i="0" u="none" strike="noStrike" cap="none" normalizeH="0" baseline="0" dirty="0" err="1" smtClean="0">
                <a:ln>
                  <a:noFill/>
                </a:ln>
                <a:solidFill>
                  <a:schemeClr val="tx1"/>
                </a:solidFill>
                <a:effectLst/>
                <a:latin typeface="+mn-lt"/>
                <a:ea typeface="Calibri" pitchFamily="34" charset="0"/>
                <a:cs typeface="Times New Roman" pitchFamily="18" charset="0"/>
              </a:rPr>
              <a:t>Spectroradiometer</a:t>
            </a:r>
            <a:r>
              <a:rPr kumimoji="0" lang="en-US" sz="2000" b="0" i="0" u="none" strike="noStrike" cap="none" normalizeH="0" baseline="0" dirty="0" smtClean="0">
                <a:ln>
                  <a:noFill/>
                </a:ln>
                <a:solidFill>
                  <a:schemeClr val="tx1"/>
                </a:solidFill>
                <a:effectLst/>
                <a:latin typeface="+mn-lt"/>
                <a:ea typeface="Calibri" pitchFamily="34" charset="0"/>
                <a:cs typeface="Times New Roman" pitchFamily="18" charset="0"/>
              </a:rPr>
              <a:t>) satellite image offers a large choice of opportunities for operational application in a large area. Study area is selected and located with the help of time series (June 1st week to October 2nd week MODIS Images) which provides maximum accuracy. A concept of assessing areas of potential cultivation of Soybean is suggested by means of GIS technique. Integrating MODIS data with GIS techniques and time series based assessment (June 1st week to October 2nd week) the actual areas of Soybean fields have been mapped and yield production have been predicted. The Soybean acreage area and production accuracy is 80.72% and there is a 7% increase (compared to 2006) in 2007.</a:t>
            </a:r>
            <a:endParaRPr kumimoji="0" lang="en-US" sz="2000" b="0" i="0" u="none" strike="noStrike" cap="none" normalizeH="0" baseline="0" dirty="0" smtClean="0">
              <a:ln>
                <a:noFill/>
              </a:ln>
              <a:solidFill>
                <a:schemeClr val="tx1"/>
              </a:solidFill>
              <a:effectLst/>
              <a:latin typeface="+mn-lt"/>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048611"/>
          <p:cNvSpPr txBox="1"/>
          <p:nvPr/>
        </p:nvSpPr>
        <p:spPr>
          <a:xfrm>
            <a:off x="5784618" y="1768083"/>
            <a:ext cx="6308906" cy="707886"/>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4000" b="1" dirty="0" smtClean="0">
                <a:solidFill>
                  <a:srgbClr val="0269B6"/>
                </a:solidFill>
                <a:latin typeface="微软雅黑" pitchFamily="34" charset="-122"/>
                <a:ea typeface="微软雅黑" pitchFamily="34" charset="-122"/>
              </a:rPr>
              <a:t>Materials And Methods</a:t>
            </a:r>
            <a:endParaRPr lang="zh-CN" altLang="en-US" sz="4000" b="1" dirty="0">
              <a:solidFill>
                <a:srgbClr val="0269B6"/>
              </a:solidFill>
              <a:latin typeface="微软雅黑" pitchFamily="34" charset="-122"/>
              <a:ea typeface="微软雅黑" pitchFamily="34" charset="-122"/>
            </a:endParaRPr>
          </a:p>
        </p:txBody>
      </p:sp>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04</a:t>
              </a:r>
              <a:endParaRPr lang="en-US" altLang="zh-CN" sz="13800" b="1" i="1" dirty="0">
                <a:solidFill>
                  <a:schemeClr val="lt1"/>
                </a:solidFill>
                <a:latin typeface="微软雅黑" pitchFamily="34" charset="-122"/>
                <a:ea typeface="微软雅黑" pitchFamily="34" charset="-122"/>
              </a:endParaRPr>
            </a:p>
          </p:txBody>
        </p:sp>
      </p:grpSp>
      <p:sp>
        <p:nvSpPr>
          <p:cNvPr id="7" name="Rectangle 6"/>
          <p:cNvSpPr/>
          <p:nvPr/>
        </p:nvSpPr>
        <p:spPr>
          <a:xfrm>
            <a:off x="5814935" y="2660010"/>
            <a:ext cx="2986715" cy="481670"/>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200" b="1" dirty="0" smtClean="0">
                <a:solidFill>
                  <a:schemeClr val="tx1"/>
                </a:solidFill>
                <a:latin typeface="Aharoni" pitchFamily="2" charset="-79"/>
                <a:ea typeface="微软雅黑" pitchFamily="34" charset="-122"/>
                <a:cs typeface="Aharoni" pitchFamily="2" charset="-79"/>
                <a:sym typeface="Arial" pitchFamily="34" charset="0"/>
              </a:rPr>
              <a:t>DATA COLLECTION</a:t>
            </a:r>
          </a:p>
        </p:txBody>
      </p:sp>
      <p:sp>
        <p:nvSpPr>
          <p:cNvPr id="8" name="Rectangle 7"/>
          <p:cNvSpPr/>
          <p:nvPr/>
        </p:nvSpPr>
        <p:spPr>
          <a:xfrm>
            <a:off x="5685975" y="3178178"/>
            <a:ext cx="4899098" cy="481670"/>
          </a:xfrm>
          <a:prstGeom prst="rect">
            <a:avLst/>
          </a:prstGeom>
        </p:spPr>
        <p:txBody>
          <a:bodyPr wrap="none">
            <a:spAutoFit/>
          </a:bodyPr>
          <a:lstStyle/>
          <a:p>
            <a:pPr lvl="0" indent="-342900">
              <a:lnSpc>
                <a:spcPct val="120000"/>
              </a:lnSpc>
              <a:spcBef>
                <a:spcPct val="20000"/>
              </a:spcBef>
              <a:buFont typeface="Wingdings" pitchFamily="2" charset="2"/>
              <a:buChar char="§"/>
            </a:pPr>
            <a:r>
              <a:rPr lang="en-IN" altLang="zh-CN" sz="2200" b="1" dirty="0" smtClean="0">
                <a:solidFill>
                  <a:schemeClr val="tx1"/>
                </a:solidFill>
                <a:latin typeface="Aharoni" pitchFamily="2" charset="-79"/>
                <a:ea typeface="微软雅黑" pitchFamily="34" charset="-122"/>
                <a:cs typeface="Aharoni" pitchFamily="2" charset="-79"/>
                <a:sym typeface="Arial" pitchFamily="34" charset="0"/>
              </a:rPr>
              <a:t>CROP CONDITION ASSESSEMENT</a:t>
            </a:r>
            <a:endParaRPr lang="en-US" altLang="zh-CN" sz="2200" b="1" dirty="0" smtClean="0">
              <a:solidFill>
                <a:schemeClr val="tx1"/>
              </a:solidFill>
              <a:latin typeface="Aharoni" pitchFamily="2" charset="-79"/>
              <a:ea typeface="微软雅黑" pitchFamily="34" charset="-122"/>
              <a:cs typeface="Aharoni" pitchFamily="2" charset="-79"/>
              <a:sym typeface="Arial" pitchFamily="34" charset="0"/>
            </a:endParaRPr>
          </a:p>
        </p:txBody>
      </p:sp>
      <p:sp>
        <p:nvSpPr>
          <p:cNvPr id="9" name="Rectangle 8"/>
          <p:cNvSpPr/>
          <p:nvPr/>
        </p:nvSpPr>
        <p:spPr>
          <a:xfrm>
            <a:off x="5557015" y="3654142"/>
            <a:ext cx="4328429" cy="481670"/>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200" b="1" dirty="0" smtClean="0">
                <a:solidFill>
                  <a:schemeClr val="tx1"/>
                </a:solidFill>
                <a:latin typeface="Aharoni" pitchFamily="2" charset="-79"/>
                <a:ea typeface="微软雅黑" pitchFamily="34" charset="-122"/>
                <a:cs typeface="Aharoni" pitchFamily="2" charset="-79"/>
                <a:sym typeface="Arial" pitchFamily="34" charset="0"/>
              </a:rPr>
              <a:t>CROP ACREAGE ESTIMATION</a:t>
            </a:r>
          </a:p>
        </p:txBody>
      </p:sp>
      <p:sp>
        <p:nvSpPr>
          <p:cNvPr id="10" name="Rectangle 9"/>
          <p:cNvSpPr/>
          <p:nvPr/>
        </p:nvSpPr>
        <p:spPr>
          <a:xfrm>
            <a:off x="5442123" y="4130106"/>
            <a:ext cx="3613490" cy="481670"/>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200" b="1" dirty="0" smtClean="0">
                <a:solidFill>
                  <a:schemeClr val="tx1"/>
                </a:solidFill>
                <a:latin typeface="Aharoni" pitchFamily="2" charset="-79"/>
                <a:ea typeface="微软雅黑" pitchFamily="34" charset="-122"/>
                <a:cs typeface="Aharoni" pitchFamily="2" charset="-79"/>
                <a:sym typeface="Arial" pitchFamily="34" charset="0"/>
              </a:rPr>
              <a:t>CROP  CLASSIFICATION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extBox 1048660"/>
          <p:cNvSpPr txBox="1"/>
          <p:nvPr/>
        </p:nvSpPr>
        <p:spPr>
          <a:xfrm>
            <a:off x="5940087" y="4088667"/>
            <a:ext cx="1831975" cy="276999"/>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r>
              <a:rPr lang="en-US" altLang="zh-CN" b="1" dirty="0" smtClean="0">
                <a:solidFill>
                  <a:schemeClr val="bg1"/>
                </a:solidFill>
                <a:latin typeface="Arial" pitchFamily="34" charset="0"/>
                <a:ea typeface="微软雅黑" pitchFamily="34" charset="-122"/>
                <a:sym typeface="Arial" pitchFamily="34" charset="0"/>
              </a:rPr>
              <a:t>QGIS</a:t>
            </a:r>
            <a:endParaRPr lang="zh-CN" altLang="en-US" b="1" dirty="0">
              <a:solidFill>
                <a:schemeClr val="bg1"/>
              </a:solidFill>
              <a:latin typeface="Arial" pitchFamily="34" charset="0"/>
              <a:ea typeface="微软雅黑" pitchFamily="34" charset="-122"/>
              <a:sym typeface="Arial" pitchFamily="34" charset="0"/>
            </a:endParaRPr>
          </a:p>
        </p:txBody>
      </p:sp>
      <p:pic>
        <p:nvPicPr>
          <p:cNvPr id="1032" name="Picture 8" descr="Image result for python logo"/>
          <p:cNvPicPr>
            <a:picLocks noChangeAspect="1" noChangeArrowheads="1"/>
          </p:cNvPicPr>
          <p:nvPr/>
        </p:nvPicPr>
        <p:blipFill>
          <a:blip r:embed="rId2" cstate="print"/>
          <a:srcRect/>
          <a:stretch>
            <a:fillRect/>
          </a:stretch>
        </p:blipFill>
        <p:spPr bwMode="auto">
          <a:xfrm>
            <a:off x="9381474" y="4402854"/>
            <a:ext cx="1004471" cy="1000007"/>
          </a:xfrm>
          <a:prstGeom prst="rect">
            <a:avLst/>
          </a:prstGeom>
          <a:noFill/>
        </p:spPr>
      </p:pic>
      <p:grpSp>
        <p:nvGrpSpPr>
          <p:cNvPr id="2" name="Group 19"/>
          <p:cNvGrpSpPr/>
          <p:nvPr/>
        </p:nvGrpSpPr>
        <p:grpSpPr>
          <a:xfrm>
            <a:off x="559558" y="1357177"/>
            <a:ext cx="11480050" cy="4805316"/>
            <a:chOff x="1597025" y="2174034"/>
            <a:chExt cx="9372107" cy="3751646"/>
          </a:xfrm>
        </p:grpSpPr>
        <p:sp>
          <p:nvSpPr>
            <p:cNvPr id="1048653" name="Rounded Rectangle 1048652"/>
            <p:cNvSpPr/>
            <p:nvPr/>
          </p:nvSpPr>
          <p:spPr>
            <a:xfrm>
              <a:off x="7285037" y="3817938"/>
              <a:ext cx="3370262" cy="446087"/>
            </a:xfrm>
            <a:prstGeom prst="roundRect">
              <a:avLst>
                <a:gd name="adj" fmla="val 50000"/>
              </a:avLst>
            </a:prstGeom>
            <a:solidFill>
              <a:srgbClr val="E5B171"/>
            </a:solidFill>
            <a:ln w="25400" cap="flat" cmpd="sng">
              <a:solidFill>
                <a:srgbClr val="000000">
                  <a:alpha val="0"/>
                </a:srgbClr>
              </a:solidFill>
              <a:prstDash val="solid"/>
              <a:miter/>
            </a:ln>
          </p:spPr>
          <p:txBody>
            <a:bodyPr vert="horz" lIns="0" tIns="0" rIns="0" bIns="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fontAlgn="base">
                <a:spcBef>
                  <a:spcPct val="0"/>
                </a:spcBef>
                <a:spcAft>
                  <a:spcPct val="0"/>
                </a:spcAft>
              </a:pPr>
              <a:endParaRPr lang="en-US" altLang="zh-CN" sz="5300">
                <a:solidFill>
                  <a:srgbClr val="FFFFFF"/>
                </a:solidFill>
                <a:effectLst>
                  <a:outerShdw blurRad="38100" dist="38100" dir="2700000" algn="tl">
                    <a:srgbClr val="C0C0C0"/>
                  </a:outerShdw>
                </a:effectLst>
                <a:latin typeface="Arial" pitchFamily="34" charset="0"/>
                <a:ea typeface="微软雅黑" pitchFamily="34" charset="-122"/>
                <a:sym typeface="Arial" pitchFamily="34" charset="0"/>
              </a:endParaRPr>
            </a:p>
          </p:txBody>
        </p:sp>
        <p:sp>
          <p:nvSpPr>
            <p:cNvPr id="1048654" name="Rounded Rectangle 1048653"/>
            <p:cNvSpPr/>
            <p:nvPr/>
          </p:nvSpPr>
          <p:spPr>
            <a:xfrm>
              <a:off x="4432300" y="3817938"/>
              <a:ext cx="3370262" cy="446087"/>
            </a:xfrm>
            <a:prstGeom prst="roundRect">
              <a:avLst>
                <a:gd name="adj" fmla="val 50000"/>
              </a:avLst>
            </a:prstGeom>
            <a:solidFill>
              <a:srgbClr val="185787"/>
            </a:solidFill>
            <a:ln w="25400" cap="flat" cmpd="sng">
              <a:solidFill>
                <a:srgbClr val="000000">
                  <a:alpha val="0"/>
                </a:srgbClr>
              </a:solidFill>
              <a:prstDash val="solid"/>
              <a:miter/>
            </a:ln>
          </p:spPr>
          <p:txBody>
            <a:bodyPr vert="horz" lIns="0" tIns="0" rIns="0" bIns="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fontAlgn="base">
                <a:spcBef>
                  <a:spcPct val="0"/>
                </a:spcBef>
                <a:spcAft>
                  <a:spcPct val="0"/>
                </a:spcAft>
              </a:pPr>
              <a:endParaRPr lang="en-US" altLang="zh-CN" sz="5300">
                <a:solidFill>
                  <a:srgbClr val="FFFFFF"/>
                </a:solidFill>
                <a:effectLst>
                  <a:outerShdw blurRad="38100" dist="38100" dir="2700000" algn="tl">
                    <a:srgbClr val="C0C0C0"/>
                  </a:outerShdw>
                </a:effectLst>
                <a:latin typeface="Arial" pitchFamily="34" charset="0"/>
                <a:ea typeface="微软雅黑" pitchFamily="34" charset="-122"/>
                <a:sym typeface="Arial" pitchFamily="34" charset="0"/>
              </a:endParaRPr>
            </a:p>
          </p:txBody>
        </p:sp>
        <p:sp>
          <p:nvSpPr>
            <p:cNvPr id="1048655" name="Rounded Rectangle 1048654"/>
            <p:cNvSpPr/>
            <p:nvPr/>
          </p:nvSpPr>
          <p:spPr>
            <a:xfrm>
              <a:off x="1597025" y="3817938"/>
              <a:ext cx="3368675" cy="446087"/>
            </a:xfrm>
            <a:prstGeom prst="roundRect">
              <a:avLst>
                <a:gd name="adj" fmla="val 50000"/>
              </a:avLst>
            </a:prstGeom>
            <a:solidFill>
              <a:srgbClr val="E5B171"/>
            </a:solidFill>
            <a:ln w="25400" cap="flat" cmpd="sng">
              <a:solidFill>
                <a:srgbClr val="000000">
                  <a:alpha val="0"/>
                </a:srgbClr>
              </a:solidFill>
              <a:prstDash val="solid"/>
              <a:miter/>
            </a:ln>
          </p:spPr>
          <p:txBody>
            <a:bodyPr vert="horz" lIns="0" tIns="0" rIns="0" bIns="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fontAlgn="base">
                <a:spcBef>
                  <a:spcPct val="0"/>
                </a:spcBef>
                <a:spcAft>
                  <a:spcPct val="0"/>
                </a:spcAft>
              </a:pPr>
              <a:endParaRPr lang="en-US" altLang="zh-CN" sz="5300">
                <a:solidFill>
                  <a:srgbClr val="FFFFFF"/>
                </a:solidFill>
                <a:effectLst>
                  <a:outerShdw blurRad="38100" dist="38100" dir="2700000" algn="tl">
                    <a:srgbClr val="C0C0C0"/>
                  </a:outerShdw>
                </a:effectLst>
                <a:latin typeface="Arial" pitchFamily="34" charset="0"/>
                <a:ea typeface="微软雅黑" pitchFamily="34" charset="-122"/>
                <a:sym typeface="Arial" pitchFamily="34" charset="0"/>
              </a:endParaRPr>
            </a:p>
          </p:txBody>
        </p:sp>
        <p:sp>
          <p:nvSpPr>
            <p:cNvPr id="1048656" name="Rectangle 1048655"/>
            <p:cNvSpPr/>
            <p:nvPr/>
          </p:nvSpPr>
          <p:spPr>
            <a:xfrm>
              <a:off x="1762466" y="2631374"/>
              <a:ext cx="3110241" cy="913102"/>
            </a:xfrm>
            <a:prstGeom prst="rect">
              <a:avLst/>
            </a:prstGeom>
            <a:noFill/>
            <a:ln>
              <a:noFill/>
            </a:ln>
          </p:spPr>
          <p:txBody>
            <a:bodyPr vert="horz" wrap="square" lIns="0" tIns="0" rIns="0" bIns="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just">
                <a:lnSpc>
                  <a:spcPct val="120000"/>
                </a:lnSpc>
                <a:spcBef>
                  <a:spcPct val="20000"/>
                </a:spcBef>
              </a:pPr>
              <a:r>
                <a:rPr lang="en-US" altLang="zh-CN" sz="2000" b="1" dirty="0" smtClean="0">
                  <a:solidFill>
                    <a:schemeClr val="tx1">
                      <a:lumMod val="75000"/>
                      <a:lumOff val="25000"/>
                    </a:schemeClr>
                  </a:solidFill>
                  <a:latin typeface="微软雅黑" pitchFamily="34" charset="-122"/>
                  <a:ea typeface="微软雅黑" pitchFamily="34" charset="-122"/>
                </a:rPr>
                <a:t>DroneDeploy is widely used </a:t>
              </a:r>
            </a:p>
            <a:p>
              <a:pPr lvl="0" indent="-342900" algn="just">
                <a:lnSpc>
                  <a:spcPct val="120000"/>
                </a:lnSpc>
                <a:spcBef>
                  <a:spcPct val="20000"/>
                </a:spcBef>
              </a:pPr>
              <a:r>
                <a:rPr lang="en-US" altLang="zh-CN" sz="2000" b="1" dirty="0" smtClean="0">
                  <a:solidFill>
                    <a:schemeClr val="tx1">
                      <a:lumMod val="75000"/>
                      <a:lumOff val="25000"/>
                    </a:schemeClr>
                  </a:solidFill>
                  <a:latin typeface="微软雅黑" pitchFamily="34" charset="-122"/>
                  <a:ea typeface="微软雅黑" pitchFamily="34" charset="-122"/>
                </a:rPr>
                <a:t>for flight planning and image merging.</a:t>
              </a:r>
              <a:endParaRPr lang="zh-CN" altLang="en-US" sz="2000" b="1" dirty="0">
                <a:solidFill>
                  <a:schemeClr val="tx1">
                    <a:lumMod val="75000"/>
                    <a:lumOff val="25000"/>
                  </a:schemeClr>
                </a:solidFill>
                <a:latin typeface="Arial" pitchFamily="34" charset="0"/>
                <a:ea typeface="微软雅黑" pitchFamily="34" charset="-122"/>
                <a:sym typeface="Arial" pitchFamily="34" charset="0"/>
              </a:endParaRPr>
            </a:p>
          </p:txBody>
        </p:sp>
        <p:sp>
          <p:nvSpPr>
            <p:cNvPr id="1048658" name="Rectangle 1048657"/>
            <p:cNvSpPr/>
            <p:nvPr/>
          </p:nvSpPr>
          <p:spPr>
            <a:xfrm>
              <a:off x="7677747" y="2174034"/>
              <a:ext cx="3291385" cy="1537855"/>
            </a:xfrm>
            <a:prstGeom prst="rect">
              <a:avLst/>
            </a:prstGeom>
            <a:noFill/>
            <a:ln>
              <a:noFill/>
            </a:ln>
          </p:spPr>
          <p:txBody>
            <a:bodyPr vert="horz" wrap="square" lIns="0" tIns="0" rIns="0" bIns="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nSpc>
                  <a:spcPct val="120000"/>
                </a:lnSpc>
                <a:spcBef>
                  <a:spcPct val="20000"/>
                </a:spcBef>
              </a:pPr>
              <a:r>
                <a:rPr lang="en-US" altLang="zh-CN" sz="2000" b="1" dirty="0" smtClean="0">
                  <a:solidFill>
                    <a:schemeClr val="tx1">
                      <a:lumMod val="75000"/>
                      <a:lumOff val="25000"/>
                    </a:schemeClr>
                  </a:solidFill>
                  <a:latin typeface="微软雅黑" pitchFamily="34" charset="-122"/>
                  <a:ea typeface="微软雅黑" pitchFamily="34" charset="-122"/>
                </a:rPr>
                <a:t>Anaconda </a:t>
              </a:r>
              <a:r>
                <a:rPr lang="en-US" altLang="zh-CN" sz="2000" b="1" dirty="0" err="1" smtClean="0">
                  <a:solidFill>
                    <a:schemeClr val="tx1">
                      <a:lumMod val="75000"/>
                      <a:lumOff val="25000"/>
                    </a:schemeClr>
                  </a:solidFill>
                  <a:latin typeface="微软雅黑" pitchFamily="34" charset="-122"/>
                  <a:ea typeface="微软雅黑" pitchFamily="34" charset="-122"/>
                </a:rPr>
                <a:t>Spyder</a:t>
              </a:r>
              <a:r>
                <a:rPr lang="en-US" altLang="zh-CN" sz="2000" b="1" dirty="0" smtClean="0">
                  <a:solidFill>
                    <a:schemeClr val="tx1">
                      <a:lumMod val="75000"/>
                      <a:lumOff val="25000"/>
                    </a:schemeClr>
                  </a:solidFill>
                  <a:latin typeface="微软雅黑" pitchFamily="34" charset="-122"/>
                  <a:ea typeface="微软雅黑" pitchFamily="34" charset="-122"/>
                </a:rPr>
                <a:t> 3.7 Platform  is Used to </a:t>
              </a:r>
              <a:r>
                <a:rPr lang="en-US" altLang="zh-CN" sz="2000" b="1" dirty="0" err="1" smtClean="0">
                  <a:solidFill>
                    <a:schemeClr val="tx1">
                      <a:lumMod val="75000"/>
                      <a:lumOff val="25000"/>
                    </a:schemeClr>
                  </a:solidFill>
                  <a:latin typeface="微软雅黑" pitchFamily="34" charset="-122"/>
                  <a:ea typeface="微软雅黑" pitchFamily="34" charset="-122"/>
                </a:rPr>
                <a:t>Define,compile</a:t>
              </a:r>
              <a:r>
                <a:rPr lang="en-US" altLang="zh-CN" sz="2000" b="1" dirty="0" smtClean="0">
                  <a:solidFill>
                    <a:schemeClr val="tx1">
                      <a:lumMod val="75000"/>
                      <a:lumOff val="25000"/>
                    </a:schemeClr>
                  </a:solidFill>
                  <a:latin typeface="微软雅黑" pitchFamily="34" charset="-122"/>
                  <a:ea typeface="微软雅黑" pitchFamily="34" charset="-122"/>
                </a:rPr>
                <a:t> and Evaluate the Machine learning </a:t>
              </a:r>
            </a:p>
            <a:p>
              <a:pPr lvl="0" indent="-342900">
                <a:lnSpc>
                  <a:spcPct val="120000"/>
                </a:lnSpc>
                <a:spcBef>
                  <a:spcPct val="20000"/>
                </a:spcBef>
              </a:pPr>
              <a:r>
                <a:rPr lang="en-US" altLang="zh-CN" sz="2000" b="1" dirty="0" smtClean="0">
                  <a:solidFill>
                    <a:schemeClr val="tx1">
                      <a:lumMod val="75000"/>
                      <a:lumOff val="25000"/>
                    </a:schemeClr>
                  </a:solidFill>
                  <a:latin typeface="微软雅黑" pitchFamily="34" charset="-122"/>
                  <a:ea typeface="微软雅黑" pitchFamily="34" charset="-122"/>
                </a:rPr>
                <a:t>Algorithms coded in python </a:t>
              </a:r>
            </a:p>
            <a:p>
              <a:pPr lvl="0" indent="-342900">
                <a:lnSpc>
                  <a:spcPct val="120000"/>
                </a:lnSpc>
                <a:spcBef>
                  <a:spcPct val="20000"/>
                </a:spcBef>
              </a:pPr>
              <a:r>
                <a:rPr lang="en-US" altLang="zh-CN" sz="2000" b="1" dirty="0" smtClean="0">
                  <a:solidFill>
                    <a:schemeClr val="tx1">
                      <a:lumMod val="75000"/>
                      <a:lumOff val="25000"/>
                    </a:schemeClr>
                  </a:solidFill>
                  <a:latin typeface="微软雅黑" pitchFamily="34" charset="-122"/>
                  <a:ea typeface="微软雅黑" pitchFamily="34" charset="-122"/>
                </a:rPr>
                <a:t>Language.</a:t>
              </a:r>
              <a:endParaRPr lang="zh-CN" altLang="en-US" sz="2000" b="1" dirty="0">
                <a:solidFill>
                  <a:schemeClr val="tx1">
                    <a:lumMod val="75000"/>
                    <a:lumOff val="25000"/>
                  </a:schemeClr>
                </a:solidFill>
                <a:latin typeface="Arial" pitchFamily="34" charset="0"/>
                <a:ea typeface="微软雅黑" pitchFamily="34" charset="-122"/>
                <a:sym typeface="Arial" pitchFamily="34" charset="0"/>
              </a:endParaRPr>
            </a:p>
          </p:txBody>
        </p:sp>
        <p:pic>
          <p:nvPicPr>
            <p:cNvPr id="1026" name="Picture 2" descr="Image result for dronedeploy"/>
            <p:cNvPicPr>
              <a:picLocks noChangeAspect="1" noChangeArrowheads="1"/>
            </p:cNvPicPr>
            <p:nvPr/>
          </p:nvPicPr>
          <p:blipFill>
            <a:blip r:embed="rId3" cstate="print"/>
            <a:srcRect/>
            <a:stretch>
              <a:fillRect/>
            </a:stretch>
          </p:blipFill>
          <p:spPr bwMode="auto">
            <a:xfrm>
              <a:off x="2736122" y="4550154"/>
              <a:ext cx="977843" cy="936245"/>
            </a:xfrm>
            <a:prstGeom prst="rect">
              <a:avLst/>
            </a:prstGeom>
            <a:noFill/>
          </p:spPr>
        </p:pic>
        <p:pic>
          <p:nvPicPr>
            <p:cNvPr id="1028" name="Picture 4" descr="Image result for qgis logo"/>
            <p:cNvPicPr>
              <a:picLocks noChangeAspect="1" noChangeArrowheads="1"/>
            </p:cNvPicPr>
            <p:nvPr/>
          </p:nvPicPr>
          <p:blipFill>
            <a:blip r:embed="rId4" cstate="print"/>
            <a:srcRect/>
            <a:stretch>
              <a:fillRect/>
            </a:stretch>
          </p:blipFill>
          <p:spPr bwMode="auto">
            <a:xfrm>
              <a:off x="5369021" y="2429304"/>
              <a:ext cx="1518623" cy="1392072"/>
            </a:xfrm>
            <a:prstGeom prst="rect">
              <a:avLst/>
            </a:prstGeom>
            <a:noFill/>
          </p:spPr>
        </p:pic>
        <p:sp>
          <p:nvSpPr>
            <p:cNvPr id="19" name="Rectangle 18"/>
            <p:cNvSpPr/>
            <p:nvPr/>
          </p:nvSpPr>
          <p:spPr>
            <a:xfrm>
              <a:off x="4828335" y="4411854"/>
              <a:ext cx="2836699" cy="1513826"/>
            </a:xfrm>
            <a:prstGeom prst="rect">
              <a:avLst/>
            </a:prstGeom>
          </p:spPr>
          <p:txBody>
            <a:bodyPr wrap="square">
              <a:spAutoFit/>
            </a:bodyPr>
            <a:lstStyle/>
            <a:p>
              <a:pPr algn="just"/>
              <a:r>
                <a:rPr lang="en-US" altLang="zh-CN" sz="2000" b="1" dirty="0" smtClean="0">
                  <a:solidFill>
                    <a:schemeClr val="tx1">
                      <a:lumMod val="75000"/>
                      <a:lumOff val="25000"/>
                    </a:schemeClr>
                  </a:solidFill>
                  <a:latin typeface="微软雅黑" pitchFamily="34" charset="-122"/>
                  <a:ea typeface="微软雅黑" pitchFamily="34" charset="-122"/>
                </a:rPr>
                <a:t>For Image Preprocessing</a:t>
              </a:r>
            </a:p>
            <a:p>
              <a:pPr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 Clipping </a:t>
              </a:r>
            </a:p>
            <a:p>
              <a:pPr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 Band preparation </a:t>
              </a:r>
            </a:p>
            <a:p>
              <a:pPr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 Band extraction </a:t>
              </a:r>
            </a:p>
            <a:p>
              <a:pPr algn="just"/>
              <a:r>
                <a:rPr lang="en-US" altLang="zh-CN" sz="2000" b="1" dirty="0" smtClean="0">
                  <a:solidFill>
                    <a:schemeClr val="tx1">
                      <a:lumMod val="75000"/>
                      <a:lumOff val="25000"/>
                    </a:schemeClr>
                  </a:solidFill>
                  <a:latin typeface="微软雅黑" pitchFamily="34" charset="-122"/>
                  <a:ea typeface="微软雅黑" pitchFamily="34" charset="-122"/>
                </a:rPr>
                <a:t>  (Multi-spectral image in </a:t>
              </a:r>
            </a:p>
            <a:p>
              <a:pPr algn="just"/>
              <a:r>
                <a:rPr lang="en-US" altLang="zh-CN" sz="2000" b="1" dirty="0" smtClean="0">
                  <a:solidFill>
                    <a:schemeClr val="tx1">
                      <a:lumMod val="75000"/>
                      <a:lumOff val="25000"/>
                    </a:schemeClr>
                  </a:solidFill>
                  <a:latin typeface="微软雅黑" pitchFamily="34" charset="-122"/>
                  <a:ea typeface="微软雅黑" pitchFamily="34" charset="-122"/>
                </a:rPr>
                <a:t>   to separate band).</a:t>
              </a:r>
              <a:endParaRPr lang="en-US" sz="2000" b="1" dirty="0">
                <a:solidFill>
                  <a:schemeClr val="tx1">
                    <a:lumMod val="75000"/>
                    <a:lumOff val="25000"/>
                  </a:schemeClr>
                </a:solidFill>
              </a:endParaRPr>
            </a:p>
          </p:txBody>
        </p:sp>
      </p:grpSp>
      <p:sp>
        <p:nvSpPr>
          <p:cNvPr id="21" name="TextBox 20"/>
          <p:cNvSpPr txBox="1"/>
          <p:nvPr/>
        </p:nvSpPr>
        <p:spPr>
          <a:xfrm>
            <a:off x="1583144" y="3499288"/>
            <a:ext cx="2415654" cy="461665"/>
          </a:xfrm>
          <a:prstGeom prst="rect">
            <a:avLst/>
          </a:prstGeom>
          <a:noFill/>
        </p:spPr>
        <p:txBody>
          <a:bodyPr wrap="square" rtlCol="0">
            <a:spAutoFit/>
          </a:bodyPr>
          <a:lstStyle/>
          <a:p>
            <a:pPr lvl="0" indent="-342900">
              <a:spcBef>
                <a:spcPct val="20000"/>
              </a:spcBef>
            </a:pPr>
            <a:r>
              <a:rPr lang="en-US" altLang="zh-CN" sz="2400" b="1" dirty="0" smtClean="0">
                <a:solidFill>
                  <a:schemeClr val="tx1"/>
                </a:solidFill>
                <a:latin typeface="Arial" pitchFamily="34" charset="0"/>
                <a:ea typeface="微软雅黑" pitchFamily="34" charset="-122"/>
                <a:sym typeface="Arial" pitchFamily="34" charset="0"/>
              </a:rPr>
              <a:t>DroneDeploy</a:t>
            </a:r>
            <a:endParaRPr lang="zh-CN" altLang="en-US" sz="2400" b="1" dirty="0">
              <a:solidFill>
                <a:schemeClr val="tx1"/>
              </a:solidFill>
              <a:latin typeface="Arial" pitchFamily="34" charset="0"/>
              <a:ea typeface="微软雅黑" pitchFamily="34" charset="-122"/>
              <a:sym typeface="Arial" pitchFamily="34" charset="0"/>
            </a:endParaRPr>
          </a:p>
        </p:txBody>
      </p:sp>
      <p:sp>
        <p:nvSpPr>
          <p:cNvPr id="22" name="TextBox 21"/>
          <p:cNvSpPr txBox="1"/>
          <p:nvPr/>
        </p:nvSpPr>
        <p:spPr>
          <a:xfrm>
            <a:off x="5458265" y="3526583"/>
            <a:ext cx="2320970" cy="461665"/>
          </a:xfrm>
          <a:prstGeom prst="rect">
            <a:avLst/>
          </a:prstGeom>
          <a:noFill/>
        </p:spPr>
        <p:txBody>
          <a:bodyPr wrap="square" rtlCol="0">
            <a:spAutoFit/>
          </a:bodyPr>
          <a:lstStyle/>
          <a:p>
            <a:r>
              <a:rPr lang="en-US" altLang="zh-CN" sz="2400" b="1" dirty="0" smtClean="0">
                <a:solidFill>
                  <a:schemeClr val="bg1"/>
                </a:solidFill>
                <a:latin typeface="Arial" pitchFamily="34" charset="0"/>
                <a:ea typeface="微软雅黑" pitchFamily="34" charset="-122"/>
                <a:sym typeface="Arial" pitchFamily="34" charset="0"/>
              </a:rPr>
              <a:t>QGIS 3.8</a:t>
            </a:r>
            <a:endParaRPr lang="en-US" sz="2400" dirty="0">
              <a:solidFill>
                <a:schemeClr val="bg1"/>
              </a:solidFill>
            </a:endParaRPr>
          </a:p>
        </p:txBody>
      </p:sp>
      <p:sp>
        <p:nvSpPr>
          <p:cNvPr id="23" name="TextBox 22"/>
          <p:cNvSpPr txBox="1"/>
          <p:nvPr/>
        </p:nvSpPr>
        <p:spPr>
          <a:xfrm>
            <a:off x="8932985" y="3512936"/>
            <a:ext cx="2694919" cy="461665"/>
          </a:xfrm>
          <a:prstGeom prst="rect">
            <a:avLst/>
          </a:prstGeom>
          <a:noFill/>
        </p:spPr>
        <p:txBody>
          <a:bodyPr wrap="square" rtlCol="0">
            <a:spAutoFit/>
          </a:bodyPr>
          <a:lstStyle/>
          <a:p>
            <a:r>
              <a:rPr lang="en-US" altLang="zh-CN" sz="2400" b="1" dirty="0" err="1" smtClean="0">
                <a:solidFill>
                  <a:schemeClr val="tx1"/>
                </a:solidFill>
                <a:latin typeface="Arial" pitchFamily="34" charset="0"/>
                <a:ea typeface="微软雅黑" pitchFamily="34" charset="-122"/>
                <a:sym typeface="Arial" pitchFamily="34" charset="0"/>
              </a:rPr>
              <a:t>Spyder</a:t>
            </a:r>
            <a:r>
              <a:rPr lang="en-US" altLang="zh-CN" sz="2400" b="1" dirty="0" smtClean="0">
                <a:solidFill>
                  <a:schemeClr val="tx1"/>
                </a:solidFill>
                <a:latin typeface="Arial" pitchFamily="34" charset="0"/>
                <a:ea typeface="微软雅黑" pitchFamily="34" charset="-122"/>
                <a:sym typeface="Arial" pitchFamily="34" charset="0"/>
              </a:rPr>
              <a:t> 3.7</a:t>
            </a:r>
            <a:endParaRPr lang="en-US" dirty="0"/>
          </a:p>
        </p:txBody>
      </p:sp>
      <p:sp>
        <p:nvSpPr>
          <p:cNvPr id="18" name="Rectangle 17"/>
          <p:cNvSpPr/>
          <p:nvPr/>
        </p:nvSpPr>
        <p:spPr>
          <a:xfrm>
            <a:off x="0" y="407999"/>
            <a:ext cx="12191999" cy="661907"/>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171450" lvl="0" indent="-514350" algn="ctr"/>
            <a:r>
              <a:rPr lang="en-US" altLang="zh-CN" sz="2000" b="1" dirty="0" smtClean="0">
                <a:solidFill>
                  <a:schemeClr val="bg1"/>
                </a:solidFill>
                <a:latin typeface="微软雅黑" pitchFamily="34" charset="-122"/>
                <a:ea typeface="微软雅黑" pitchFamily="34" charset="-122"/>
              </a:rPr>
              <a:t>SOFTWARE USED</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0" y="52252"/>
            <a:ext cx="12192000" cy="6858000"/>
            <a:chOff x="0" y="-5991"/>
            <a:chExt cx="12192000" cy="5176479"/>
          </a:xfrm>
        </p:grpSpPr>
        <p:sp>
          <p:nvSpPr>
            <p:cNvPr id="1048612" name="Rectangle 1048611"/>
            <p:cNvSpPr/>
            <p:nvPr/>
          </p:nvSpPr>
          <p:spPr>
            <a:xfrm>
              <a:off x="0" y="0"/>
              <a:ext cx="12192000" cy="5170488"/>
            </a:xfrm>
            <a:prstGeom prst="rect">
              <a:avLst/>
            </a:prstGeom>
            <a:solidFill>
              <a:srgbClr val="EEEFEF"/>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dirty="0"/>
            </a:p>
          </p:txBody>
        </p:sp>
        <p:sp>
          <p:nvSpPr>
            <p:cNvPr id="1048613" name="Freeform 1048612"/>
            <p:cNvSpPr/>
            <p:nvPr/>
          </p:nvSpPr>
          <p:spPr>
            <a:xfrm>
              <a:off x="4365441" y="-5991"/>
              <a:ext cx="7647172" cy="5176479"/>
            </a:xfrm>
            <a:custGeom>
              <a:avLst/>
              <a:gdLst/>
              <a:ahLst/>
              <a:cxnLst/>
              <a:rect l="0" t="0" r="r" b="b"/>
              <a:pathLst>
                <a:path w="7647172" h="5154612">
                  <a:moveTo>
                    <a:pt x="4778559" y="0"/>
                  </a:moveTo>
                  <a:lnTo>
                    <a:pt x="7647172" y="0"/>
                  </a:lnTo>
                  <a:lnTo>
                    <a:pt x="7647172" y="627063"/>
                  </a:lnTo>
                  <a:lnTo>
                    <a:pt x="3580856" y="5154612"/>
                  </a:lnTo>
                  <a:lnTo>
                    <a:pt x="0" y="5154612"/>
                  </a:lnTo>
                  <a:lnTo>
                    <a:pt x="4778559" y="0"/>
                  </a:lnTo>
                </a:path>
              </a:pathLst>
            </a:custGeom>
            <a:solidFill>
              <a:srgbClr val="F7F7F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14" name="Freeform 1048613"/>
            <p:cNvSpPr/>
            <p:nvPr/>
          </p:nvSpPr>
          <p:spPr>
            <a:xfrm>
              <a:off x="1705899" y="-5991"/>
              <a:ext cx="6604664" cy="5176479"/>
            </a:xfrm>
            <a:custGeom>
              <a:avLst/>
              <a:gdLst/>
              <a:ahLst/>
              <a:cxnLst/>
              <a:rect l="0" t="0" r="r" b="b"/>
              <a:pathLst>
                <a:path w="6604664" h="5143500">
                  <a:moveTo>
                    <a:pt x="4764752" y="0"/>
                  </a:moveTo>
                  <a:lnTo>
                    <a:pt x="6604664" y="0"/>
                  </a:lnTo>
                  <a:lnTo>
                    <a:pt x="1773281" y="5143500"/>
                  </a:lnTo>
                  <a:lnTo>
                    <a:pt x="0" y="5143500"/>
                  </a:lnTo>
                  <a:lnTo>
                    <a:pt x="4764752" y="0"/>
                  </a:lnTo>
                </a:path>
              </a:pathLst>
            </a:custGeom>
            <a:solidFill>
              <a:srgbClr val="F7F7F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grpSp>
      <p:sp>
        <p:nvSpPr>
          <p:cNvPr id="1048615" name="Rectangle 1048614"/>
          <p:cNvSpPr/>
          <p:nvPr/>
        </p:nvSpPr>
        <p:spPr>
          <a:xfrm>
            <a:off x="0" y="26987"/>
            <a:ext cx="12012612" cy="6985000"/>
          </a:xfrm>
          <a:prstGeom prst="rect">
            <a:avLst/>
          </a:pr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16" name="Freeform 1048615"/>
          <p:cNvSpPr/>
          <p:nvPr/>
        </p:nvSpPr>
        <p:spPr>
          <a:xfrm>
            <a:off x="2668587" y="26987"/>
            <a:ext cx="9344025" cy="6985000"/>
          </a:xfrm>
          <a:custGeom>
            <a:avLst/>
            <a:gdLst/>
            <a:ahLst/>
            <a:cxnLst/>
            <a:rect l="0" t="0" r="r" b="b"/>
            <a:pathLst>
              <a:path w="5886" h="4400">
                <a:moveTo>
                  <a:pt x="5886" y="0"/>
                </a:moveTo>
                <a:lnTo>
                  <a:pt x="4079" y="0"/>
                </a:lnTo>
                <a:lnTo>
                  <a:pt x="0" y="4400"/>
                </a:lnTo>
                <a:lnTo>
                  <a:pt x="2289" y="4400"/>
                </a:lnTo>
                <a:lnTo>
                  <a:pt x="5886" y="395"/>
                </a:lnTo>
                <a:lnTo>
                  <a:pt x="5886"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17" name="Freeform 1048616"/>
          <p:cNvSpPr/>
          <p:nvPr/>
        </p:nvSpPr>
        <p:spPr>
          <a:xfrm>
            <a:off x="0" y="7011987"/>
            <a:ext cx="1749425" cy="138112"/>
          </a:xfrm>
          <a:custGeom>
            <a:avLst/>
            <a:gdLst/>
            <a:ahLst/>
            <a:cxnLst/>
            <a:rect l="0" t="0" r="r" b="b"/>
            <a:pathLst>
              <a:path w="1102" h="87">
                <a:moveTo>
                  <a:pt x="1102" y="0"/>
                </a:moveTo>
                <a:lnTo>
                  <a:pt x="0" y="0"/>
                </a:lnTo>
                <a:lnTo>
                  <a:pt x="1019" y="87"/>
                </a:lnTo>
                <a:lnTo>
                  <a:pt x="1102"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18" name="Freeform 1048617"/>
          <p:cNvSpPr/>
          <p:nvPr/>
        </p:nvSpPr>
        <p:spPr>
          <a:xfrm>
            <a:off x="0" y="26987"/>
            <a:ext cx="8310562" cy="6985000"/>
          </a:xfrm>
          <a:custGeom>
            <a:avLst/>
            <a:gdLst/>
            <a:ahLst/>
            <a:cxnLst/>
            <a:rect l="0" t="0" r="r" b="b"/>
            <a:pathLst>
              <a:path w="5235" h="4400">
                <a:moveTo>
                  <a:pt x="5235" y="0"/>
                </a:moveTo>
                <a:lnTo>
                  <a:pt x="4076" y="0"/>
                </a:lnTo>
                <a:lnTo>
                  <a:pt x="0" y="4400"/>
                </a:lnTo>
                <a:lnTo>
                  <a:pt x="1102" y="4400"/>
                </a:lnTo>
                <a:lnTo>
                  <a:pt x="5235" y="0"/>
                </a:lnTo>
              </a:path>
            </a:pathLst>
          </a:custGeom>
          <a:no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grpSp>
        <p:nvGrpSpPr>
          <p:cNvPr id="30" name="Group 29"/>
          <p:cNvGrpSpPr/>
          <p:nvPr/>
        </p:nvGrpSpPr>
        <p:grpSpPr>
          <a:xfrm>
            <a:off x="2350206" y="395788"/>
            <a:ext cx="7530769" cy="5909476"/>
            <a:chOff x="2376800" y="726422"/>
            <a:chExt cx="7054850" cy="5795631"/>
          </a:xfrm>
        </p:grpSpPr>
        <p:grpSp>
          <p:nvGrpSpPr>
            <p:cNvPr id="42" name="Group 41"/>
            <p:cNvGrpSpPr/>
            <p:nvPr/>
          </p:nvGrpSpPr>
          <p:grpSpPr>
            <a:xfrm>
              <a:off x="2376800" y="1396347"/>
              <a:ext cx="7054850" cy="5125706"/>
              <a:chOff x="2792754" y="1387262"/>
              <a:chExt cx="7053697" cy="4241800"/>
            </a:xfrm>
          </p:grpSpPr>
          <p:sp>
            <p:nvSpPr>
              <p:cNvPr id="1048619" name="Rounded Rectangle 1048618"/>
              <p:cNvSpPr/>
              <p:nvPr/>
            </p:nvSpPr>
            <p:spPr>
              <a:xfrm>
                <a:off x="2946252" y="1539662"/>
                <a:ext cx="6900199" cy="4089400"/>
              </a:xfrm>
              <a:prstGeom prst="roundRect">
                <a:avLst>
                  <a:gd name="adj" fmla="val 7148"/>
                </a:avLst>
              </a:prstGeom>
              <a:solidFill>
                <a:srgbClr val="595959"/>
              </a:solidFill>
              <a:ln w="9525" cap="flat" cmpd="sng">
                <a:solidFill>
                  <a:schemeClr val="lt1">
                    <a:alpha val="100000"/>
                  </a:schemeClr>
                </a:solidFill>
                <a:prstDash val="solid"/>
                <a:miter/>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fontAlgn="base">
                  <a:spcBef>
                    <a:spcPct val="0"/>
                  </a:spcBef>
                  <a:spcAft>
                    <a:spcPct val="0"/>
                  </a:spcAft>
                </a:pPr>
                <a:endParaRPr lang="zh-CN" altLang="en-US" sz="1800"/>
              </a:p>
            </p:txBody>
          </p:sp>
          <p:sp>
            <p:nvSpPr>
              <p:cNvPr id="1048620" name="Rounded Rectangle 1048619"/>
              <p:cNvSpPr/>
              <p:nvPr/>
            </p:nvSpPr>
            <p:spPr>
              <a:xfrm>
                <a:off x="2792754" y="1387262"/>
                <a:ext cx="6900199" cy="4089400"/>
              </a:xfrm>
              <a:prstGeom prst="roundRect">
                <a:avLst>
                  <a:gd name="adj" fmla="val 7148"/>
                </a:avLst>
              </a:prstGeom>
              <a:solidFill>
                <a:srgbClr val="185787"/>
              </a:solidFill>
              <a:ln w="9525" cap="flat" cmpd="sng">
                <a:solidFill>
                  <a:schemeClr val="lt1">
                    <a:alpha val="100000"/>
                  </a:schemeClr>
                </a:solidFill>
                <a:prstDash val="solid"/>
                <a:miter/>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a:p>
            </p:txBody>
          </p:sp>
          <p:sp>
            <p:nvSpPr>
              <p:cNvPr id="1048621" name="Rounded Rectangle 1048620"/>
              <p:cNvSpPr/>
              <p:nvPr/>
            </p:nvSpPr>
            <p:spPr>
              <a:xfrm>
                <a:off x="3073418" y="1681320"/>
                <a:ext cx="6323503" cy="3501654"/>
              </a:xfrm>
              <a:prstGeom prst="roundRect">
                <a:avLst>
                  <a:gd name="adj" fmla="val 7148"/>
                </a:avLst>
              </a:prstGeom>
              <a:solidFill>
                <a:schemeClr val="lt1"/>
              </a:solidFill>
              <a:ln w="9525" cap="flat" cmpd="sng">
                <a:solidFill>
                  <a:schemeClr val="lt1">
                    <a:alpha val="100000"/>
                  </a:schemeClr>
                </a:solidFill>
                <a:prstDash val="solid"/>
                <a:miter/>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endParaRPr lang="zh-CN" altLang="en-US" dirty="0"/>
              </a:p>
            </p:txBody>
          </p:sp>
        </p:grpSp>
        <p:grpSp>
          <p:nvGrpSpPr>
            <p:cNvPr id="43" name="Group 42"/>
            <p:cNvGrpSpPr/>
            <p:nvPr/>
          </p:nvGrpSpPr>
          <p:grpSpPr>
            <a:xfrm>
              <a:off x="2504654" y="859772"/>
              <a:ext cx="417513" cy="338138"/>
              <a:chOff x="2528583" y="-1136690"/>
              <a:chExt cx="417600" cy="338837"/>
            </a:xfrm>
          </p:grpSpPr>
          <p:sp>
            <p:nvSpPr>
              <p:cNvPr id="1048622" name="Isosceles Triangle 1048621"/>
              <p:cNvSpPr/>
              <p:nvPr/>
            </p:nvSpPr>
            <p:spPr>
              <a:xfrm rot="5400000">
                <a:off x="2505215" y="-1113322"/>
                <a:ext cx="338836" cy="292100"/>
              </a:xfrm>
              <a:prstGeom prst="triangle">
                <a:avLst>
                  <a:gd name="adj" fmla="val 50000"/>
                </a:avLst>
              </a:prstGeom>
              <a:solidFill>
                <a:srgbClr val="E5B171"/>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23" name="Isosceles Triangle 1048622"/>
              <p:cNvSpPr/>
              <p:nvPr/>
            </p:nvSpPr>
            <p:spPr>
              <a:xfrm rot="5400000">
                <a:off x="2630715" y="-1113321"/>
                <a:ext cx="338836" cy="292100"/>
              </a:xfrm>
              <a:prstGeom prst="triangle">
                <a:avLst>
                  <a:gd name="adj" fmla="val 50000"/>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grpSp>
        <p:sp>
          <p:nvSpPr>
            <p:cNvPr id="1048624" name="TextBox 1048623"/>
            <p:cNvSpPr txBox="1"/>
            <p:nvPr/>
          </p:nvSpPr>
          <p:spPr>
            <a:xfrm>
              <a:off x="3014242" y="726422"/>
              <a:ext cx="5970304" cy="584775"/>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r>
                <a:rPr lang="en-US" altLang="zh-CN" sz="3200" b="1" dirty="0" smtClean="0">
                  <a:solidFill>
                    <a:srgbClr val="185787"/>
                  </a:solidFill>
                  <a:latin typeface="微软雅黑" pitchFamily="34" charset="-122"/>
                  <a:ea typeface="微软雅黑" pitchFamily="34" charset="-122"/>
                </a:rPr>
                <a:t>Topics to be Covered</a:t>
              </a:r>
              <a:endParaRPr lang="en-US" altLang="zh-CN" sz="3200" b="1" dirty="0">
                <a:solidFill>
                  <a:srgbClr val="185787"/>
                </a:solidFill>
                <a:latin typeface="微软雅黑" pitchFamily="34" charset="-122"/>
                <a:ea typeface="微软雅黑" pitchFamily="34" charset="-122"/>
              </a:endParaRPr>
            </a:p>
          </p:txBody>
        </p:sp>
        <p:sp>
          <p:nvSpPr>
            <p:cNvPr id="1048626" name="TextBox 1048625"/>
            <p:cNvSpPr txBox="1"/>
            <p:nvPr/>
          </p:nvSpPr>
          <p:spPr>
            <a:xfrm>
              <a:off x="3258765" y="2146113"/>
              <a:ext cx="5468345" cy="452771"/>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r>
                <a:rPr lang="en-US" altLang="zh-CN" sz="2400" b="1" dirty="0" smtClean="0">
                  <a:solidFill>
                    <a:srgbClr val="185787"/>
                  </a:solidFill>
                  <a:latin typeface="微软雅黑" pitchFamily="34" charset="-122"/>
                  <a:ea typeface="微软雅黑" pitchFamily="34" charset="-122"/>
                </a:rPr>
                <a:t>01 - Objectives </a:t>
              </a:r>
            </a:p>
          </p:txBody>
        </p:sp>
      </p:grpSp>
      <p:sp>
        <p:nvSpPr>
          <p:cNvPr id="26" name="TextBox 25"/>
          <p:cNvSpPr txBox="1"/>
          <p:nvPr/>
        </p:nvSpPr>
        <p:spPr>
          <a:xfrm>
            <a:off x="3318679" y="2895600"/>
            <a:ext cx="4099199" cy="461665"/>
          </a:xfrm>
          <a:prstGeom prst="rect">
            <a:avLst/>
          </a:prstGeom>
          <a:noFill/>
        </p:spPr>
        <p:txBody>
          <a:bodyPr wrap="none" rtlCol="0">
            <a:spAutoFit/>
          </a:bodyPr>
          <a:lstStyle/>
          <a:p>
            <a:pPr indent="-342900"/>
            <a:r>
              <a:rPr lang="en-US" altLang="zh-CN" sz="2400" b="1" dirty="0" smtClean="0">
                <a:solidFill>
                  <a:srgbClr val="185787"/>
                </a:solidFill>
                <a:latin typeface="微软雅黑" pitchFamily="34" charset="-122"/>
                <a:ea typeface="微软雅黑" pitchFamily="34" charset="-122"/>
              </a:rPr>
              <a:t>03 - Review of Literature </a:t>
            </a:r>
          </a:p>
        </p:txBody>
      </p:sp>
      <p:sp>
        <p:nvSpPr>
          <p:cNvPr id="27" name="TextBox 26"/>
          <p:cNvSpPr txBox="1"/>
          <p:nvPr/>
        </p:nvSpPr>
        <p:spPr>
          <a:xfrm>
            <a:off x="3320953" y="3948763"/>
            <a:ext cx="4251485" cy="461665"/>
          </a:xfrm>
          <a:prstGeom prst="rect">
            <a:avLst/>
          </a:prstGeom>
          <a:noFill/>
        </p:spPr>
        <p:txBody>
          <a:bodyPr wrap="none" rtlCol="0">
            <a:spAutoFit/>
          </a:bodyPr>
          <a:lstStyle/>
          <a:p>
            <a:pPr indent="-342900"/>
            <a:r>
              <a:rPr lang="en-US" altLang="zh-CN" sz="2400" b="1" dirty="0" smtClean="0">
                <a:solidFill>
                  <a:srgbClr val="185787"/>
                </a:solidFill>
                <a:latin typeface="微软雅黑" pitchFamily="34" charset="-122"/>
                <a:ea typeface="微软雅黑" pitchFamily="34" charset="-122"/>
              </a:rPr>
              <a:t>05 - Result and Discussion</a:t>
            </a:r>
          </a:p>
        </p:txBody>
      </p:sp>
      <p:sp>
        <p:nvSpPr>
          <p:cNvPr id="28" name="TextBox 27"/>
          <p:cNvSpPr txBox="1"/>
          <p:nvPr/>
        </p:nvSpPr>
        <p:spPr>
          <a:xfrm>
            <a:off x="3323228" y="3418765"/>
            <a:ext cx="4471096" cy="461665"/>
          </a:xfrm>
          <a:prstGeom prst="rect">
            <a:avLst/>
          </a:prstGeom>
          <a:noFill/>
        </p:spPr>
        <p:txBody>
          <a:bodyPr wrap="none" rtlCol="0">
            <a:spAutoFit/>
          </a:bodyPr>
          <a:lstStyle/>
          <a:p>
            <a:pPr indent="-342900"/>
            <a:r>
              <a:rPr lang="en-US" altLang="zh-CN" sz="2400" b="1" dirty="0" smtClean="0">
                <a:solidFill>
                  <a:srgbClr val="185787"/>
                </a:solidFill>
                <a:latin typeface="微软雅黑" pitchFamily="34" charset="-122"/>
                <a:ea typeface="微软雅黑" pitchFamily="34" charset="-122"/>
              </a:rPr>
              <a:t>04 - Materials and Methods</a:t>
            </a:r>
          </a:p>
        </p:txBody>
      </p:sp>
      <p:sp>
        <p:nvSpPr>
          <p:cNvPr id="31" name="Rectangle 30"/>
          <p:cNvSpPr/>
          <p:nvPr/>
        </p:nvSpPr>
        <p:spPr>
          <a:xfrm>
            <a:off x="3328565" y="4430000"/>
            <a:ext cx="4820550" cy="461665"/>
          </a:xfrm>
          <a:prstGeom prst="rect">
            <a:avLst/>
          </a:prstGeom>
        </p:spPr>
        <p:txBody>
          <a:bodyPr wrap="none">
            <a:spAutoFit/>
          </a:bodyPr>
          <a:lstStyle/>
          <a:p>
            <a:pPr lvl="0" indent="-342900"/>
            <a:r>
              <a:rPr lang="en-US" altLang="zh-CN" sz="2400" b="1" dirty="0" smtClean="0">
                <a:solidFill>
                  <a:srgbClr val="185787"/>
                </a:solidFill>
                <a:latin typeface="微软雅黑" pitchFamily="34" charset="-122"/>
                <a:ea typeface="微软雅黑" pitchFamily="34" charset="-122"/>
              </a:rPr>
              <a:t>06 - Conclusion and Summary</a:t>
            </a:r>
          </a:p>
        </p:txBody>
      </p:sp>
      <p:sp>
        <p:nvSpPr>
          <p:cNvPr id="29" name="TextBox 28"/>
          <p:cNvSpPr txBox="1"/>
          <p:nvPr/>
        </p:nvSpPr>
        <p:spPr>
          <a:xfrm>
            <a:off x="3302263" y="2386804"/>
            <a:ext cx="2824812" cy="461665"/>
          </a:xfrm>
          <a:prstGeom prst="rect">
            <a:avLst/>
          </a:prstGeom>
          <a:noFill/>
        </p:spPr>
        <p:txBody>
          <a:bodyPr wrap="none" rtlCol="0">
            <a:spAutoFit/>
          </a:bodyPr>
          <a:lstStyle/>
          <a:p>
            <a:pPr indent="-342900"/>
            <a:r>
              <a:rPr lang="en-US" altLang="zh-CN" sz="2400" b="1" dirty="0" smtClean="0">
                <a:solidFill>
                  <a:srgbClr val="185787"/>
                </a:solidFill>
                <a:latin typeface="微软雅黑" pitchFamily="34" charset="-122"/>
                <a:ea typeface="微软雅黑" pitchFamily="34" charset="-122"/>
              </a:rPr>
              <a:t>02 - Introduction</a:t>
            </a:r>
          </a:p>
        </p:txBody>
      </p:sp>
      <p:sp>
        <p:nvSpPr>
          <p:cNvPr id="25" name="Rectangle 24"/>
          <p:cNvSpPr/>
          <p:nvPr/>
        </p:nvSpPr>
        <p:spPr>
          <a:xfrm>
            <a:off x="3328560" y="4873355"/>
            <a:ext cx="2610010" cy="461665"/>
          </a:xfrm>
          <a:prstGeom prst="rect">
            <a:avLst/>
          </a:prstGeom>
        </p:spPr>
        <p:txBody>
          <a:bodyPr wrap="none">
            <a:spAutoFit/>
          </a:bodyPr>
          <a:lstStyle/>
          <a:p>
            <a:pPr lvl="0" indent="-342900"/>
            <a:r>
              <a:rPr lang="en-US" altLang="zh-CN" sz="2400" b="1" smtClean="0">
                <a:solidFill>
                  <a:srgbClr val="185787"/>
                </a:solidFill>
                <a:latin typeface="微软雅黑" pitchFamily="34" charset="-122"/>
                <a:ea typeface="微软雅黑" pitchFamily="34" charset="-122"/>
              </a:rPr>
              <a:t>07 – References</a:t>
            </a: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50203"/>
            <a:ext cx="9777039" cy="5712960"/>
            <a:chOff x="4826518" y="1268080"/>
            <a:chExt cx="5886532" cy="4151644"/>
          </a:xfrm>
        </p:grpSpPr>
        <p:sp>
          <p:nvSpPr>
            <p:cNvPr id="13" name="Rectangle 1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3" name="Group 7"/>
            <p:cNvGrpSpPr/>
            <p:nvPr/>
          </p:nvGrpSpPr>
          <p:grpSpPr>
            <a:xfrm>
              <a:off x="6238230" y="1268080"/>
              <a:ext cx="3072328" cy="481012"/>
              <a:chOff x="6811446" y="2605584"/>
              <a:chExt cx="3072328" cy="481012"/>
            </a:xfrm>
          </p:grpSpPr>
          <p:sp>
            <p:nvSpPr>
              <p:cNvPr id="15" name="Rectangle 1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altLang="zh-CN" sz="2000" b="1" dirty="0" smtClean="0">
                    <a:solidFill>
                      <a:schemeClr val="bg1"/>
                    </a:solidFill>
                    <a:latin typeface="微软雅黑" pitchFamily="34" charset="-122"/>
                    <a:ea typeface="微软雅黑" pitchFamily="34" charset="-122"/>
                  </a:rPr>
                  <a:t>STUDY AREA </a:t>
                </a:r>
                <a:endParaRPr lang="en-US" sz="2000" b="1" dirty="0">
                  <a:solidFill>
                    <a:schemeClr val="bg1"/>
                  </a:solidFill>
                </a:endParaRPr>
              </a:p>
            </p:txBody>
          </p:sp>
          <p:sp>
            <p:nvSpPr>
              <p:cNvPr id="16" name="TextBox 1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66572" name="Rectangle 1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73" name="Rectangle 13"/>
          <p:cNvSpPr>
            <a:spLocks noChangeArrowheads="1"/>
          </p:cNvSpPr>
          <p:nvPr/>
        </p:nvSpPr>
        <p:spPr bwMode="auto">
          <a:xfrm>
            <a:off x="0" y="6096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6574" name="Rectangle 14"/>
          <p:cNvSpPr>
            <a:spLocks noChangeArrowheads="1"/>
          </p:cNvSpPr>
          <p:nvPr/>
        </p:nvSpPr>
        <p:spPr bwMode="auto">
          <a:xfrm>
            <a:off x="0" y="15716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575" name="Rectangle 15"/>
          <p:cNvSpPr>
            <a:spLocks noChangeArrowheads="1"/>
          </p:cNvSpPr>
          <p:nvPr/>
        </p:nvSpPr>
        <p:spPr bwMode="auto">
          <a:xfrm>
            <a:off x="0" y="29241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6576" name="Rectangle 16"/>
          <p:cNvSpPr>
            <a:spLocks noChangeArrowheads="1"/>
          </p:cNvSpPr>
          <p:nvPr/>
        </p:nvSpPr>
        <p:spPr bwMode="auto">
          <a:xfrm>
            <a:off x="0" y="45815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000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9" name="Group 28"/>
          <p:cNvGrpSpPr/>
          <p:nvPr/>
        </p:nvGrpSpPr>
        <p:grpSpPr>
          <a:xfrm>
            <a:off x="2452260" y="1870371"/>
            <a:ext cx="7332589" cy="3394089"/>
            <a:chOff x="2452260" y="1648691"/>
            <a:chExt cx="7332589" cy="3394089"/>
          </a:xfrm>
        </p:grpSpPr>
        <p:grpSp>
          <p:nvGrpSpPr>
            <p:cNvPr id="26" name="Group 25"/>
            <p:cNvGrpSpPr/>
            <p:nvPr/>
          </p:nvGrpSpPr>
          <p:grpSpPr>
            <a:xfrm>
              <a:off x="2452260" y="1648691"/>
              <a:ext cx="7332589" cy="2795103"/>
              <a:chOff x="2363372" y="3308679"/>
              <a:chExt cx="4945867" cy="1669672"/>
            </a:xfrm>
          </p:grpSpPr>
          <p:pic>
            <p:nvPicPr>
              <p:cNvPr id="66563" name="Picture 9" descr="gujarat"/>
              <p:cNvPicPr>
                <a:picLocks noChangeAspect="1" noChangeArrowheads="1"/>
              </p:cNvPicPr>
              <p:nvPr/>
            </p:nvPicPr>
            <p:blipFill>
              <a:blip r:embed="rId2" cstate="print"/>
              <a:srcRect l="4855" t="13184" r="50970" b="19614"/>
              <a:stretch>
                <a:fillRect/>
              </a:stretch>
            </p:blipFill>
            <p:spPr bwMode="auto">
              <a:xfrm>
                <a:off x="2363372" y="4016326"/>
                <a:ext cx="1123950" cy="962025"/>
              </a:xfrm>
              <a:prstGeom prst="rect">
                <a:avLst/>
              </a:prstGeom>
              <a:noFill/>
            </p:spPr>
          </p:pic>
          <p:pic>
            <p:nvPicPr>
              <p:cNvPr id="66562" name="Picture 10" descr="junagadh"/>
              <p:cNvPicPr>
                <a:picLocks noChangeAspect="1" noChangeArrowheads="1"/>
              </p:cNvPicPr>
              <p:nvPr/>
            </p:nvPicPr>
            <p:blipFill>
              <a:blip r:embed="rId3" cstate="print"/>
              <a:srcRect l="25452" t="19936" r="40466" b="14468"/>
              <a:stretch>
                <a:fillRect/>
              </a:stretch>
            </p:blipFill>
            <p:spPr bwMode="auto">
              <a:xfrm>
                <a:off x="3826254" y="3605091"/>
                <a:ext cx="1371600" cy="1352550"/>
              </a:xfrm>
              <a:prstGeom prst="rect">
                <a:avLst/>
              </a:prstGeom>
              <a:noFill/>
            </p:spPr>
          </p:pic>
          <p:pic>
            <p:nvPicPr>
              <p:cNvPr id="66561" name="Picture 12" descr="field"/>
              <p:cNvPicPr>
                <a:picLocks noChangeAspect="1" noChangeArrowheads="1"/>
              </p:cNvPicPr>
              <p:nvPr/>
            </p:nvPicPr>
            <p:blipFill>
              <a:blip r:embed="rId4" cstate="print"/>
              <a:srcRect l="31754" t="25723" r="34509" b="18327"/>
              <a:stretch>
                <a:fillRect/>
              </a:stretch>
            </p:blipFill>
            <p:spPr bwMode="auto">
              <a:xfrm>
                <a:off x="5528064" y="3308679"/>
                <a:ext cx="1781175" cy="1657350"/>
              </a:xfrm>
              <a:prstGeom prst="rect">
                <a:avLst/>
              </a:prstGeom>
              <a:noFill/>
            </p:spPr>
          </p:pic>
          <p:grpSp>
            <p:nvGrpSpPr>
              <p:cNvPr id="24" name="Group 23"/>
              <p:cNvGrpSpPr/>
              <p:nvPr/>
            </p:nvGrpSpPr>
            <p:grpSpPr>
              <a:xfrm>
                <a:off x="3244388" y="3607262"/>
                <a:ext cx="576263" cy="1347788"/>
                <a:chOff x="1054100" y="762000"/>
                <a:chExt cx="576263" cy="1347788"/>
              </a:xfrm>
            </p:grpSpPr>
            <p:grpSp>
              <p:nvGrpSpPr>
                <p:cNvPr id="66565" name="Group 5"/>
                <p:cNvGrpSpPr>
                  <a:grpSpLocks/>
                </p:cNvGrpSpPr>
                <p:nvPr/>
              </p:nvGrpSpPr>
              <p:grpSpPr bwMode="auto">
                <a:xfrm>
                  <a:off x="1054100" y="762000"/>
                  <a:ext cx="571500" cy="1227138"/>
                  <a:chOff x="3827" y="1920"/>
                  <a:chExt cx="901" cy="1933"/>
                </a:xfrm>
              </p:grpSpPr>
              <p:sp>
                <p:nvSpPr>
                  <p:cNvPr id="66567" name="Rectangle 7"/>
                  <p:cNvSpPr>
                    <a:spLocks noChangeArrowheads="1"/>
                  </p:cNvSpPr>
                  <p:nvPr/>
                </p:nvSpPr>
                <p:spPr bwMode="auto">
                  <a:xfrm>
                    <a:off x="3827" y="3695"/>
                    <a:ext cx="191" cy="158"/>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566" name="AutoShape 6"/>
                  <p:cNvSpPr>
                    <a:spLocks noChangeShapeType="1"/>
                  </p:cNvSpPr>
                  <p:nvPr/>
                </p:nvSpPr>
                <p:spPr bwMode="auto">
                  <a:xfrm flipV="1">
                    <a:off x="3827" y="1920"/>
                    <a:ext cx="901" cy="1775"/>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grpSp>
            <p:sp>
              <p:nvSpPr>
                <p:cNvPr id="66564" name="AutoShape 4"/>
                <p:cNvSpPr>
                  <a:spLocks noChangeShapeType="1"/>
                </p:cNvSpPr>
                <p:nvPr/>
              </p:nvSpPr>
              <p:spPr bwMode="auto">
                <a:xfrm>
                  <a:off x="1179513" y="1989138"/>
                  <a:ext cx="450850" cy="120650"/>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25" name="Group 24"/>
              <p:cNvGrpSpPr/>
              <p:nvPr/>
            </p:nvGrpSpPr>
            <p:grpSpPr>
              <a:xfrm>
                <a:off x="4873282" y="3308696"/>
                <a:ext cx="647700" cy="1644650"/>
                <a:chOff x="2671763" y="456451"/>
                <a:chExt cx="647700" cy="1644650"/>
              </a:xfrm>
            </p:grpSpPr>
            <p:sp>
              <p:nvSpPr>
                <p:cNvPr id="66568" name="Rectangle 8"/>
                <p:cNvSpPr>
                  <a:spLocks noChangeArrowheads="1"/>
                </p:cNvSpPr>
                <p:nvPr/>
              </p:nvSpPr>
              <p:spPr bwMode="auto">
                <a:xfrm>
                  <a:off x="2671763" y="1285875"/>
                  <a:ext cx="128587" cy="103188"/>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a:p>
              </p:txBody>
            </p:sp>
            <p:grpSp>
              <p:nvGrpSpPr>
                <p:cNvPr id="66569" name="Group 9"/>
                <p:cNvGrpSpPr>
                  <a:grpSpLocks/>
                </p:cNvGrpSpPr>
                <p:nvPr/>
              </p:nvGrpSpPr>
              <p:grpSpPr bwMode="auto">
                <a:xfrm>
                  <a:off x="2671763" y="456451"/>
                  <a:ext cx="647700" cy="1644650"/>
                  <a:chOff x="6368" y="1454"/>
                  <a:chExt cx="1021" cy="2590"/>
                </a:xfrm>
              </p:grpSpPr>
              <p:sp>
                <p:nvSpPr>
                  <p:cNvPr id="66571" name="AutoShape 11"/>
                  <p:cNvSpPr>
                    <a:spLocks noChangeShapeType="1"/>
                  </p:cNvSpPr>
                  <p:nvPr/>
                </p:nvSpPr>
                <p:spPr bwMode="auto">
                  <a:xfrm flipV="1">
                    <a:off x="6368" y="1454"/>
                    <a:ext cx="1021" cy="129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570" name="AutoShape 10"/>
                  <p:cNvSpPr>
                    <a:spLocks noChangeShapeType="1"/>
                  </p:cNvSpPr>
                  <p:nvPr/>
                </p:nvSpPr>
                <p:spPr bwMode="auto">
                  <a:xfrm>
                    <a:off x="6571" y="2907"/>
                    <a:ext cx="818" cy="1137"/>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grpSp>
        <p:sp>
          <p:nvSpPr>
            <p:cNvPr id="27" name="TextBox 26"/>
            <p:cNvSpPr txBox="1"/>
            <p:nvPr/>
          </p:nvSpPr>
          <p:spPr>
            <a:xfrm>
              <a:off x="2549236" y="4581115"/>
              <a:ext cx="7010400" cy="461665"/>
            </a:xfrm>
            <a:prstGeom prst="rect">
              <a:avLst/>
            </a:prstGeom>
            <a:noFill/>
          </p:spPr>
          <p:txBody>
            <a:bodyPr wrap="square" rtlCol="0">
              <a:spAutoFit/>
            </a:bodyPr>
            <a:lstStyle/>
            <a:p>
              <a:r>
                <a:rPr lang="en-IN" sz="2400" b="1" dirty="0" smtClean="0"/>
                <a:t> GUJARAT               JUNAGADH                   STUDY FIELD</a:t>
              </a:r>
              <a:endParaRPr lang="en-US" sz="2400" b="1" dirty="0"/>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05657" y="547188"/>
            <a:ext cx="10371932"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r>
                <a:rPr lang="en-US" altLang="zh-CN" sz="2200" b="1" dirty="0" smtClean="0">
                  <a:solidFill>
                    <a:schemeClr val="tx1">
                      <a:lumMod val="75000"/>
                      <a:lumOff val="25000"/>
                    </a:schemeClr>
                  </a:solidFill>
                  <a:latin typeface="+mn-lt"/>
                  <a:ea typeface="微软雅黑" pitchFamily="34" charset="-122"/>
                </a:rPr>
                <a:t>UAV(DJI Phantom 4 Drone) is used for Image capturing purpose.</a:t>
              </a:r>
            </a:p>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a:p>
              <a:pPr marL="534988" lvl="0" indent="-352425" algn="just">
                <a:buFont typeface="Arial" pitchFamily="34" charset="0"/>
                <a:buChar char="•"/>
              </a:pPr>
              <a:r>
                <a:rPr lang="en-US" altLang="zh-CN" sz="2200" b="1" dirty="0" err="1" smtClean="0">
                  <a:solidFill>
                    <a:schemeClr val="tx1">
                      <a:lumMod val="75000"/>
                      <a:lumOff val="25000"/>
                    </a:schemeClr>
                  </a:solidFill>
                  <a:latin typeface="+mn-lt"/>
                  <a:ea typeface="微软雅黑" pitchFamily="34" charset="-122"/>
                </a:rPr>
                <a:t>Sentera</a:t>
              </a:r>
              <a:r>
                <a:rPr lang="en-US" altLang="zh-CN" sz="2200" b="1" dirty="0" smtClean="0">
                  <a:solidFill>
                    <a:schemeClr val="tx1">
                      <a:lumMod val="75000"/>
                      <a:lumOff val="25000"/>
                    </a:schemeClr>
                  </a:solidFill>
                  <a:latin typeface="+mn-lt"/>
                  <a:ea typeface="微软雅黑" pitchFamily="34" charset="-122"/>
                </a:rPr>
                <a:t> Double 4K Multispectral Sensor attached with Drone to capture NIR band.</a:t>
              </a:r>
            </a:p>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a:p>
              <a:pPr marL="534988" lvl="0" indent="-352425" algn="just">
                <a:buFont typeface="Arial" pitchFamily="34" charset="0"/>
                <a:buChar char="•"/>
              </a:pPr>
              <a:r>
                <a:rPr lang="en-US" altLang="zh-CN" sz="2200" b="1" dirty="0" smtClean="0">
                  <a:solidFill>
                    <a:schemeClr val="tx1">
                      <a:lumMod val="75000"/>
                      <a:lumOff val="25000"/>
                    </a:schemeClr>
                  </a:solidFill>
                  <a:latin typeface="+mn-lt"/>
                  <a:ea typeface="微软雅黑" pitchFamily="34" charset="-122"/>
                </a:rPr>
                <a:t>Flight planning, Image </a:t>
              </a:r>
              <a:r>
                <a:rPr lang="en-US" altLang="zh-CN" sz="2200" b="1" dirty="0" err="1" smtClean="0">
                  <a:solidFill>
                    <a:schemeClr val="tx1">
                      <a:lumMod val="75000"/>
                      <a:lumOff val="25000"/>
                    </a:schemeClr>
                  </a:solidFill>
                  <a:latin typeface="+mn-lt"/>
                  <a:ea typeface="微软雅黑" pitchFamily="34" charset="-122"/>
                </a:rPr>
                <a:t>Mosaicing</a:t>
              </a:r>
              <a:r>
                <a:rPr lang="en-US" altLang="zh-CN" sz="2200" b="1" dirty="0" smtClean="0">
                  <a:solidFill>
                    <a:schemeClr val="tx1">
                      <a:lumMod val="75000"/>
                      <a:lumOff val="25000"/>
                    </a:schemeClr>
                  </a:solidFill>
                  <a:latin typeface="+mn-lt"/>
                  <a:ea typeface="微软雅黑" pitchFamily="34" charset="-122"/>
                </a:rPr>
                <a:t> is done in </a:t>
              </a:r>
              <a:r>
                <a:rPr lang="en-US" altLang="zh-CN" sz="2200" b="1" dirty="0" err="1" smtClean="0">
                  <a:solidFill>
                    <a:schemeClr val="tx1">
                      <a:lumMod val="75000"/>
                      <a:lumOff val="25000"/>
                    </a:schemeClr>
                  </a:solidFill>
                  <a:latin typeface="+mn-lt"/>
                  <a:ea typeface="微软雅黑" pitchFamily="34" charset="-122"/>
                </a:rPr>
                <a:t>DroneDeploy</a:t>
              </a:r>
              <a:r>
                <a:rPr lang="en-US" altLang="zh-CN" sz="2200" b="1" dirty="0" smtClean="0">
                  <a:solidFill>
                    <a:schemeClr val="tx1">
                      <a:lumMod val="75000"/>
                      <a:lumOff val="25000"/>
                    </a:schemeClr>
                  </a:solidFill>
                  <a:latin typeface="+mn-lt"/>
                  <a:ea typeface="微软雅黑" pitchFamily="34" charset="-122"/>
                </a:rPr>
                <a:t> Software.</a:t>
              </a:r>
            </a:p>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a:p>
              <a:pPr marL="534988" lvl="0" indent="-352425" algn="just">
                <a:buFont typeface="Arial" pitchFamily="34" charset="0"/>
                <a:buChar char="•"/>
              </a:pPr>
              <a:r>
                <a:rPr lang="en-US" altLang="zh-CN" sz="2200" b="1" dirty="0" smtClean="0">
                  <a:solidFill>
                    <a:schemeClr val="tx1">
                      <a:lumMod val="75000"/>
                      <a:lumOff val="25000"/>
                    </a:schemeClr>
                  </a:solidFill>
                  <a:latin typeface="+mn-lt"/>
                  <a:ea typeface="微软雅黑" pitchFamily="34" charset="-122"/>
                </a:rPr>
                <a:t>File format of image is </a:t>
              </a:r>
              <a:r>
                <a:rPr lang="en-US" altLang="zh-CN" sz="2200" b="1" dirty="0" err="1" smtClean="0">
                  <a:solidFill>
                    <a:schemeClr val="tx1">
                      <a:lumMod val="75000"/>
                      <a:lumOff val="25000"/>
                    </a:schemeClr>
                  </a:solidFill>
                  <a:latin typeface="+mn-lt"/>
                  <a:ea typeface="微软雅黑" pitchFamily="34" charset="-122"/>
                </a:rPr>
                <a:t>GeoTiff</a:t>
              </a:r>
              <a:r>
                <a:rPr lang="en-US" altLang="zh-CN" sz="2200" b="1" dirty="0" smtClean="0">
                  <a:solidFill>
                    <a:schemeClr val="tx1">
                      <a:lumMod val="75000"/>
                      <a:lumOff val="25000"/>
                    </a:schemeClr>
                  </a:solidFill>
                  <a:latin typeface="+mn-lt"/>
                  <a:ea typeface="微软雅黑" pitchFamily="34" charset="-122"/>
                </a:rPr>
                <a:t>.</a:t>
              </a:r>
            </a:p>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a:p>
              <a:pPr marL="534988" lvl="0" indent="-352425" algn="just">
                <a:buFont typeface="Arial" pitchFamily="34" charset="0"/>
                <a:buChar char="•"/>
              </a:pPr>
              <a:r>
                <a:rPr lang="en-US" altLang="zh-CN" sz="2200" b="1" dirty="0" smtClean="0">
                  <a:solidFill>
                    <a:schemeClr val="tx1">
                      <a:lumMod val="75000"/>
                      <a:lumOff val="25000"/>
                    </a:schemeClr>
                  </a:solidFill>
                  <a:latin typeface="+mn-lt"/>
                  <a:ea typeface="微软雅黑" pitchFamily="34" charset="-122"/>
                </a:rPr>
                <a:t>Data is collected on 21 January 2020.</a:t>
              </a:r>
            </a:p>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a:p>
              <a:pPr marL="534988" lvl="0" indent="-352425" algn="just">
                <a:buFont typeface="Arial" pitchFamily="34" charset="0"/>
                <a:buChar char="•"/>
              </a:pPr>
              <a:r>
                <a:rPr lang="en-US" altLang="zh-CN" sz="2200" b="1" dirty="0" smtClean="0">
                  <a:solidFill>
                    <a:schemeClr val="tx1">
                      <a:lumMod val="75000"/>
                      <a:lumOff val="25000"/>
                    </a:schemeClr>
                  </a:solidFill>
                  <a:latin typeface="+mn-lt"/>
                  <a:ea typeface="微软雅黑" pitchFamily="34" charset="-122"/>
                </a:rPr>
                <a:t>A Research farm in Junagadh district is selected as a study area.</a:t>
              </a:r>
            </a:p>
          </p:txBody>
        </p:sp>
        <p:grpSp>
          <p:nvGrpSpPr>
            <p:cNvPr id="4" name="Group 7"/>
            <p:cNvGrpSpPr/>
            <p:nvPr/>
          </p:nvGrpSpPr>
          <p:grpSpPr>
            <a:xfrm>
              <a:off x="6238230" y="1268080"/>
              <a:ext cx="3072328" cy="481012"/>
              <a:chOff x="6811446" y="2605584"/>
              <a:chExt cx="3072328" cy="481012"/>
            </a:xfrm>
          </p:grpSpPr>
          <p:sp>
            <p:nvSpPr>
              <p:cNvPr id="5" name="Rectangle 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000" b="1" dirty="0" smtClean="0">
                    <a:solidFill>
                      <a:schemeClr val="bg1"/>
                    </a:solidFill>
                    <a:latin typeface="微软雅黑" pitchFamily="34" charset="-122"/>
                    <a:ea typeface="微软雅黑" pitchFamily="34" charset="-122"/>
                  </a:rPr>
                  <a:t>DATA COLLECTION</a:t>
                </a:r>
                <a:endParaRPr lang="en-US" sz="20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05657" y="547188"/>
            <a:ext cx="10371932"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2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238230" y="1268080"/>
              <a:ext cx="3072328" cy="481012"/>
              <a:chOff x="6811446" y="2605584"/>
              <a:chExt cx="3072328" cy="481012"/>
            </a:xfrm>
          </p:grpSpPr>
          <p:sp>
            <p:nvSpPr>
              <p:cNvPr id="5" name="Rectangle 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000" b="1" dirty="0" smtClean="0">
                    <a:solidFill>
                      <a:schemeClr val="bg1"/>
                    </a:solidFill>
                    <a:latin typeface="微软雅黑" pitchFamily="34" charset="-122"/>
                    <a:ea typeface="微软雅黑" pitchFamily="34" charset="-122"/>
                  </a:rPr>
                  <a:t>DATA COLLECTION</a:t>
                </a:r>
                <a:endParaRPr lang="en-US" sz="20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IMG_20200121_125726-01.jpeg"/>
          <p:cNvPicPr>
            <a:picLocks noChangeAspect="1"/>
          </p:cNvPicPr>
          <p:nvPr/>
        </p:nvPicPr>
        <p:blipFill>
          <a:blip r:embed="rId2" cstate="print"/>
          <a:stretch>
            <a:fillRect/>
          </a:stretch>
        </p:blipFill>
        <p:spPr>
          <a:xfrm>
            <a:off x="3086490" y="1385449"/>
            <a:ext cx="6086148" cy="456243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252032" y="450203"/>
            <a:ext cx="9777039" cy="5712960"/>
            <a:chOff x="4826518" y="1268080"/>
            <a:chExt cx="5886532" cy="4151644"/>
          </a:xfrm>
        </p:grpSpPr>
        <p:sp>
          <p:nvSpPr>
            <p:cNvPr id="13" name="Rectangle 1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14" name="Group 7"/>
            <p:cNvGrpSpPr/>
            <p:nvPr/>
          </p:nvGrpSpPr>
          <p:grpSpPr>
            <a:xfrm>
              <a:off x="6238230" y="1268080"/>
              <a:ext cx="3072328" cy="481012"/>
              <a:chOff x="6811446" y="2605584"/>
              <a:chExt cx="3072328" cy="481012"/>
            </a:xfrm>
          </p:grpSpPr>
          <p:sp>
            <p:nvSpPr>
              <p:cNvPr id="15" name="Rectangle 1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altLang="zh-CN" sz="2000" b="1" dirty="0" smtClean="0">
                    <a:solidFill>
                      <a:schemeClr val="bg1"/>
                    </a:solidFill>
                    <a:latin typeface="微软雅黑" pitchFamily="34" charset="-122"/>
                    <a:ea typeface="微软雅黑" pitchFamily="34" charset="-122"/>
                  </a:rPr>
                  <a:t>IMAGE PRE-PROCESSING</a:t>
                </a:r>
                <a:endParaRPr lang="en-US" sz="2000" b="1" dirty="0">
                  <a:solidFill>
                    <a:schemeClr val="bg1"/>
                  </a:solidFill>
                </a:endParaRPr>
              </a:p>
            </p:txBody>
          </p:sp>
          <p:sp>
            <p:nvSpPr>
              <p:cNvPr id="16" name="TextBox 1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7" name="TextBox 16"/>
          <p:cNvSpPr txBox="1"/>
          <p:nvPr/>
        </p:nvSpPr>
        <p:spPr>
          <a:xfrm>
            <a:off x="1210461" y="1110698"/>
            <a:ext cx="9762977" cy="954107"/>
          </a:xfrm>
          <a:prstGeom prst="rect">
            <a:avLst/>
          </a:prstGeom>
          <a:noFill/>
        </p:spPr>
        <p:txBody>
          <a:bodyPr wrap="square" rtlCol="0">
            <a:spAutoFit/>
          </a:bodyPr>
          <a:lstStyle/>
          <a:p>
            <a:pPr algn="ctr"/>
            <a:r>
              <a:rPr lang="en-IN" sz="2800" b="1" dirty="0" smtClean="0">
                <a:latin typeface="+mn-lt"/>
              </a:rPr>
              <a:t>1</a:t>
            </a:r>
          </a:p>
          <a:p>
            <a:pPr algn="ctr"/>
            <a:r>
              <a:rPr lang="en-IN" sz="2800" b="1" dirty="0" smtClean="0">
                <a:latin typeface="+mn-lt"/>
              </a:rPr>
              <a:t>Image Clipping</a:t>
            </a:r>
            <a:endParaRPr lang="en-US" sz="2800" b="1" dirty="0">
              <a:latin typeface="+mn-lt"/>
            </a:endParaRPr>
          </a:p>
        </p:txBody>
      </p:sp>
      <p:sp>
        <p:nvSpPr>
          <p:cNvPr id="18" name="Rectangle 17"/>
          <p:cNvSpPr/>
          <p:nvPr/>
        </p:nvSpPr>
        <p:spPr>
          <a:xfrm>
            <a:off x="1252025" y="2098214"/>
            <a:ext cx="9762978" cy="769441"/>
          </a:xfrm>
          <a:prstGeom prst="rect">
            <a:avLst/>
          </a:prstGeom>
        </p:spPr>
        <p:txBody>
          <a:bodyPr wrap="square">
            <a:spAutoFit/>
          </a:bodyPr>
          <a:lstStyle/>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Clip by Layer Extent Tool in QGIS Software is used for Extract the Area of Interest from the Raw data.</a:t>
            </a:r>
            <a:endParaRPr lang="en-US" altLang="zh-CN" sz="2200" b="1" dirty="0" smtClean="0">
              <a:solidFill>
                <a:schemeClr val="tx1">
                  <a:lumMod val="75000"/>
                  <a:lumOff val="25000"/>
                </a:schemeClr>
              </a:solidFill>
              <a:ea typeface="微软雅黑" pitchFamily="34" charset="-122"/>
            </a:endParaRPr>
          </a:p>
        </p:txBody>
      </p:sp>
      <p:pic>
        <p:nvPicPr>
          <p:cNvPr id="19" name="Picture 18" descr="D:\final project\reference\images\clipped(1).png"/>
          <p:cNvPicPr/>
          <p:nvPr/>
        </p:nvPicPr>
        <p:blipFill>
          <a:blip r:embed="rId2" cstate="print"/>
          <a:srcRect l="29811" t="6795" r="29510" b="12786"/>
          <a:stretch>
            <a:fillRect/>
          </a:stretch>
        </p:blipFill>
        <p:spPr bwMode="auto">
          <a:xfrm>
            <a:off x="2422338" y="3010487"/>
            <a:ext cx="2585761" cy="2973010"/>
          </a:xfrm>
          <a:prstGeom prst="rect">
            <a:avLst/>
          </a:prstGeom>
          <a:noFill/>
          <a:ln w="9525">
            <a:noFill/>
            <a:miter lim="800000"/>
            <a:headEnd/>
            <a:tailEnd/>
          </a:ln>
        </p:spPr>
      </p:pic>
      <p:pic>
        <p:nvPicPr>
          <p:cNvPr id="20" name="Picture 19" descr="D:\final project\reference\images\clipped(2).jpg"/>
          <p:cNvPicPr/>
          <p:nvPr/>
        </p:nvPicPr>
        <p:blipFill>
          <a:blip r:embed="rId3" cstate="print"/>
          <a:srcRect l="20630" t="11222" r="34221" b="12469"/>
          <a:stretch>
            <a:fillRect/>
          </a:stretch>
        </p:blipFill>
        <p:spPr bwMode="auto">
          <a:xfrm>
            <a:off x="7233750" y="3048472"/>
            <a:ext cx="2584800" cy="2973600"/>
          </a:xfrm>
          <a:prstGeom prst="rect">
            <a:avLst/>
          </a:prstGeom>
          <a:noFill/>
          <a:ln w="9525">
            <a:noFill/>
            <a:miter lim="800000"/>
            <a:headEnd/>
            <a:tailEnd/>
          </a:ln>
        </p:spPr>
      </p:pic>
      <p:sp>
        <p:nvSpPr>
          <p:cNvPr id="21" name="Right Arrow 20"/>
          <p:cNvSpPr/>
          <p:nvPr/>
        </p:nvSpPr>
        <p:spPr>
          <a:xfrm>
            <a:off x="5571871" y="4190908"/>
            <a:ext cx="1105469" cy="341194"/>
          </a:xfrm>
          <a:prstGeom prst="rightArrow">
            <a:avLst/>
          </a:prstGeom>
          <a:solidFill>
            <a:schemeClr val="bg2">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50203"/>
            <a:ext cx="9777039" cy="5712960"/>
            <a:chOff x="4826518" y="1268080"/>
            <a:chExt cx="5886532" cy="4151644"/>
          </a:xfrm>
        </p:grpSpPr>
        <p:sp>
          <p:nvSpPr>
            <p:cNvPr id="13" name="Rectangle 1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3" name="Group 7"/>
            <p:cNvGrpSpPr/>
            <p:nvPr/>
          </p:nvGrpSpPr>
          <p:grpSpPr>
            <a:xfrm>
              <a:off x="6238230" y="1268080"/>
              <a:ext cx="3072328" cy="481012"/>
              <a:chOff x="6811446" y="2605584"/>
              <a:chExt cx="3072328" cy="481012"/>
            </a:xfrm>
          </p:grpSpPr>
          <p:sp>
            <p:nvSpPr>
              <p:cNvPr id="15" name="Rectangle 1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altLang="zh-CN" sz="2000" b="1" dirty="0" smtClean="0">
                    <a:solidFill>
                      <a:schemeClr val="bg1"/>
                    </a:solidFill>
                    <a:latin typeface="微软雅黑" pitchFamily="34" charset="-122"/>
                    <a:ea typeface="微软雅黑" pitchFamily="34" charset="-122"/>
                  </a:rPr>
                  <a:t>IMAGE PRE-PROCESSING</a:t>
                </a:r>
                <a:endParaRPr lang="en-US" sz="2000" b="1" dirty="0">
                  <a:solidFill>
                    <a:schemeClr val="bg1"/>
                  </a:solidFill>
                </a:endParaRPr>
              </a:p>
            </p:txBody>
          </p:sp>
          <p:sp>
            <p:nvSpPr>
              <p:cNvPr id="16" name="TextBox 1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7" name="TextBox 16"/>
          <p:cNvSpPr txBox="1"/>
          <p:nvPr/>
        </p:nvSpPr>
        <p:spPr>
          <a:xfrm>
            <a:off x="1252026" y="1069133"/>
            <a:ext cx="9762977" cy="1077218"/>
          </a:xfrm>
          <a:prstGeom prst="rect">
            <a:avLst/>
          </a:prstGeom>
          <a:noFill/>
        </p:spPr>
        <p:txBody>
          <a:bodyPr wrap="square" rtlCol="0">
            <a:spAutoFit/>
          </a:bodyPr>
          <a:lstStyle/>
          <a:p>
            <a:pPr algn="ctr"/>
            <a:r>
              <a:rPr lang="en-IN" sz="3200" b="1" dirty="0" smtClean="0">
                <a:latin typeface="+mn-lt"/>
              </a:rPr>
              <a:t>2</a:t>
            </a:r>
          </a:p>
          <a:p>
            <a:pPr algn="ctr"/>
            <a:r>
              <a:rPr lang="en-IN" sz="2800" b="1" dirty="0" smtClean="0">
                <a:latin typeface="+mn-lt"/>
              </a:rPr>
              <a:t>Band</a:t>
            </a:r>
            <a:r>
              <a:rPr lang="en-IN" sz="3200" b="1" dirty="0" smtClean="0">
                <a:latin typeface="+mn-lt"/>
              </a:rPr>
              <a:t> Extraction</a:t>
            </a:r>
            <a:endParaRPr lang="en-US" sz="3200" b="1" dirty="0">
              <a:latin typeface="+mn-lt"/>
            </a:endParaRPr>
          </a:p>
        </p:txBody>
      </p:sp>
      <p:sp>
        <p:nvSpPr>
          <p:cNvPr id="8" name="Rectangle 7"/>
          <p:cNvSpPr/>
          <p:nvPr/>
        </p:nvSpPr>
        <p:spPr>
          <a:xfrm>
            <a:off x="1252025" y="2098214"/>
            <a:ext cx="9762978" cy="2123658"/>
          </a:xfrm>
          <a:prstGeom prst="rect">
            <a:avLst/>
          </a:prstGeom>
        </p:spPr>
        <p:txBody>
          <a:bodyPr wrap="square">
            <a:spAutoFit/>
          </a:bodyPr>
          <a:lstStyle/>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Clipped Multispectral image contains different Bands (Red, Green, Blue).</a:t>
            </a:r>
          </a:p>
          <a:p>
            <a:pPr marL="534988" lvl="0" indent="-352425" algn="just"/>
            <a:endParaRPr lang="en-IN" altLang="zh-CN" sz="2200" b="1" dirty="0" smtClean="0">
              <a:solidFill>
                <a:schemeClr val="tx1">
                  <a:lumMod val="75000"/>
                  <a:lumOff val="25000"/>
                </a:schemeClr>
              </a:solidFill>
              <a:ea typeface="微软雅黑" pitchFamily="34" charset="-122"/>
            </a:endParaRPr>
          </a:p>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This Bands are Separated in  QGIS Software  using “Split RGB Bands” Tool.</a:t>
            </a:r>
          </a:p>
          <a:p>
            <a:pPr marL="534988" lvl="0" indent="-352425" algn="just"/>
            <a:endParaRPr lang="en-IN" altLang="zh-CN" sz="2200" b="1" dirty="0" smtClean="0">
              <a:solidFill>
                <a:schemeClr val="tx1">
                  <a:lumMod val="75000"/>
                  <a:lumOff val="25000"/>
                </a:schemeClr>
              </a:solidFill>
              <a:ea typeface="微软雅黑" pitchFamily="34" charset="-122"/>
            </a:endParaRPr>
          </a:p>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This Bands are further Processed for band Preparation.</a:t>
            </a:r>
          </a:p>
          <a:p>
            <a:pPr marL="534988" lvl="0" indent="-352425" algn="just"/>
            <a:endParaRPr lang="en-US" altLang="zh-CN" sz="2200" b="1" dirty="0" smtClean="0">
              <a:solidFill>
                <a:schemeClr val="tx1">
                  <a:lumMod val="75000"/>
                  <a:lumOff val="25000"/>
                </a:schemeClr>
              </a:solidFill>
              <a:ea typeface="微软雅黑" pitchFamily="34" charset="-122"/>
            </a:endParaRPr>
          </a:p>
        </p:txBody>
      </p:sp>
      <p:grpSp>
        <p:nvGrpSpPr>
          <p:cNvPr id="9" name="Group 8"/>
          <p:cNvGrpSpPr/>
          <p:nvPr/>
        </p:nvGrpSpPr>
        <p:grpSpPr>
          <a:xfrm>
            <a:off x="4296743" y="3920836"/>
            <a:ext cx="3960566" cy="2078283"/>
            <a:chOff x="4092023" y="3546849"/>
            <a:chExt cx="3592702" cy="1981200"/>
          </a:xfrm>
        </p:grpSpPr>
        <p:pic>
          <p:nvPicPr>
            <p:cNvPr id="10" name="Picture 2" descr="Image Bands"/>
            <p:cNvPicPr>
              <a:picLocks noChangeAspect="1" noChangeArrowheads="1"/>
            </p:cNvPicPr>
            <p:nvPr/>
          </p:nvPicPr>
          <p:blipFill>
            <a:blip r:embed="rId2" cstate="print"/>
            <a:srcRect l="41610" t="24000" b="24000"/>
            <a:stretch>
              <a:fillRect/>
            </a:stretch>
          </p:blipFill>
          <p:spPr bwMode="auto">
            <a:xfrm>
              <a:off x="4092023" y="3546849"/>
              <a:ext cx="3592702" cy="1981200"/>
            </a:xfrm>
            <a:prstGeom prst="rect">
              <a:avLst/>
            </a:prstGeom>
            <a:noFill/>
            <a:scene3d>
              <a:camera prst="orthographicFront">
                <a:rot lat="0" lon="10799999" rev="0"/>
              </a:camera>
              <a:lightRig rig="threePt" dir="t"/>
            </a:scene3d>
          </p:spPr>
        </p:pic>
        <p:sp>
          <p:nvSpPr>
            <p:cNvPr id="11" name="Right Arrow 10"/>
            <p:cNvSpPr/>
            <p:nvPr/>
          </p:nvSpPr>
          <p:spPr>
            <a:xfrm>
              <a:off x="5866154" y="4474897"/>
              <a:ext cx="491320" cy="1774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942041">
              <a:off x="5854572" y="4968493"/>
              <a:ext cx="491320" cy="1774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20598545">
              <a:off x="5868219" y="3972193"/>
              <a:ext cx="491320" cy="17742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789710" y="450203"/>
            <a:ext cx="10792690" cy="6186124"/>
            <a:chOff x="4826518" y="1268080"/>
            <a:chExt cx="5886532" cy="4151644"/>
          </a:xfrm>
        </p:grpSpPr>
        <p:sp>
          <p:nvSpPr>
            <p:cNvPr id="13" name="Rectangle 1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3" name="Group 7"/>
            <p:cNvGrpSpPr/>
            <p:nvPr/>
          </p:nvGrpSpPr>
          <p:grpSpPr>
            <a:xfrm>
              <a:off x="6238230" y="1268080"/>
              <a:ext cx="3072328" cy="481012"/>
              <a:chOff x="6811446" y="2605584"/>
              <a:chExt cx="3072328" cy="481012"/>
            </a:xfrm>
          </p:grpSpPr>
          <p:sp>
            <p:nvSpPr>
              <p:cNvPr id="15" name="Rectangle 1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altLang="zh-CN" sz="2000" b="1" dirty="0" smtClean="0">
                    <a:solidFill>
                      <a:schemeClr val="bg1"/>
                    </a:solidFill>
                    <a:latin typeface="微软雅黑" pitchFamily="34" charset="-122"/>
                    <a:ea typeface="微软雅黑" pitchFamily="34" charset="-122"/>
                  </a:rPr>
                  <a:t>IMAGE PRE-PROCESSING</a:t>
                </a:r>
                <a:endParaRPr lang="en-US" sz="2000" b="1" dirty="0">
                  <a:solidFill>
                    <a:schemeClr val="bg1"/>
                  </a:solidFill>
                </a:endParaRPr>
              </a:p>
            </p:txBody>
          </p:sp>
          <p:sp>
            <p:nvSpPr>
              <p:cNvPr id="16" name="TextBox 1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7" name="TextBox 16"/>
          <p:cNvSpPr txBox="1"/>
          <p:nvPr/>
        </p:nvSpPr>
        <p:spPr>
          <a:xfrm>
            <a:off x="1252026" y="1207683"/>
            <a:ext cx="9762977" cy="954107"/>
          </a:xfrm>
          <a:prstGeom prst="rect">
            <a:avLst/>
          </a:prstGeom>
          <a:noFill/>
        </p:spPr>
        <p:txBody>
          <a:bodyPr wrap="square" rtlCol="0">
            <a:spAutoFit/>
          </a:bodyPr>
          <a:lstStyle/>
          <a:p>
            <a:pPr algn="ctr"/>
            <a:r>
              <a:rPr lang="en-IN" sz="2800" b="1" dirty="0" smtClean="0">
                <a:latin typeface="+mn-lt"/>
              </a:rPr>
              <a:t>3</a:t>
            </a:r>
          </a:p>
          <a:p>
            <a:pPr algn="ctr"/>
            <a:r>
              <a:rPr lang="en-IN" sz="2800" b="1" dirty="0" smtClean="0">
                <a:latin typeface="+mn-lt"/>
              </a:rPr>
              <a:t>Band Preparation</a:t>
            </a:r>
            <a:endParaRPr lang="en-US" sz="2800" b="1" dirty="0">
              <a:latin typeface="+mn-lt"/>
            </a:endParaRPr>
          </a:p>
        </p:txBody>
      </p:sp>
      <p:sp>
        <p:nvSpPr>
          <p:cNvPr id="8" name="Rectangle 7"/>
          <p:cNvSpPr/>
          <p:nvPr/>
        </p:nvSpPr>
        <p:spPr>
          <a:xfrm>
            <a:off x="1252025" y="2335453"/>
            <a:ext cx="9762978" cy="3816429"/>
          </a:xfrm>
          <a:prstGeom prst="rect">
            <a:avLst/>
          </a:prstGeom>
        </p:spPr>
        <p:txBody>
          <a:bodyPr wrap="square">
            <a:spAutoFit/>
          </a:bodyPr>
          <a:lstStyle/>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NIR and RED Band Preparation are required for calculate the NDVI value.</a:t>
            </a:r>
          </a:p>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NIR Band Prepared from Blue Channel and Red Channel of Raw data using </a:t>
            </a:r>
          </a:p>
          <a:p>
            <a:pPr marL="534988" lvl="0" indent="-352425" algn="just"/>
            <a:r>
              <a:rPr lang="en-IN" altLang="zh-CN" sz="2200" b="1" dirty="0" smtClean="0">
                <a:solidFill>
                  <a:schemeClr val="tx1">
                    <a:lumMod val="75000"/>
                    <a:lumOff val="25000"/>
                  </a:schemeClr>
                </a:solidFill>
                <a:ea typeface="微软雅黑" pitchFamily="34" charset="-122"/>
              </a:rPr>
              <a:t>	equation in </a:t>
            </a:r>
            <a:r>
              <a:rPr lang="en-IN" altLang="zh-CN" sz="2200" b="1" dirty="0" err="1" smtClean="0">
                <a:solidFill>
                  <a:schemeClr val="tx1">
                    <a:lumMod val="75000"/>
                    <a:lumOff val="25000"/>
                  </a:schemeClr>
                </a:solidFill>
                <a:ea typeface="微软雅黑" pitchFamily="34" charset="-122"/>
              </a:rPr>
              <a:t>Ratser</a:t>
            </a:r>
            <a:r>
              <a:rPr lang="en-IN" altLang="zh-CN" sz="2200" b="1" dirty="0" smtClean="0">
                <a:solidFill>
                  <a:schemeClr val="tx1">
                    <a:lumMod val="75000"/>
                    <a:lumOff val="25000"/>
                  </a:schemeClr>
                </a:solidFill>
                <a:ea typeface="微软雅黑" pitchFamily="34" charset="-122"/>
              </a:rPr>
              <a:t> Calculator in QGIS.</a:t>
            </a:r>
          </a:p>
          <a:p>
            <a:pPr marL="534988" lvl="0" indent="-352425" algn="just"/>
            <a:endParaRPr lang="en-IN" altLang="zh-CN" sz="2200" b="1" dirty="0" smtClean="0">
              <a:solidFill>
                <a:schemeClr val="tx1">
                  <a:lumMod val="75000"/>
                  <a:lumOff val="25000"/>
                </a:schemeClr>
              </a:solidFill>
              <a:ea typeface="微软雅黑" pitchFamily="34" charset="-122"/>
            </a:endParaRPr>
          </a:p>
          <a:p>
            <a:pPr marL="534988" indent="-352425" algn="ctr"/>
            <a:r>
              <a:rPr lang="en-US" sz="2200" b="1" dirty="0" smtClean="0"/>
              <a:t>NIR = 4.350 * </a:t>
            </a:r>
            <a:r>
              <a:rPr lang="en-US" sz="2200" b="1" dirty="0" err="1" smtClean="0"/>
              <a:t>DN</a:t>
            </a:r>
            <a:r>
              <a:rPr lang="en-US" sz="2200" b="1" baseline="-25000" dirty="0" err="1" smtClean="0"/>
              <a:t>blue</a:t>
            </a:r>
            <a:r>
              <a:rPr lang="en-US" sz="2200" b="1" dirty="0" smtClean="0"/>
              <a:t> - 0.286 * </a:t>
            </a:r>
            <a:r>
              <a:rPr lang="en-US" sz="2200" b="1" dirty="0" err="1" smtClean="0"/>
              <a:t>DN</a:t>
            </a:r>
            <a:r>
              <a:rPr lang="en-US" sz="2200" b="1" baseline="-25000" dirty="0" err="1" smtClean="0"/>
              <a:t>red</a:t>
            </a:r>
            <a:r>
              <a:rPr lang="en-US" sz="2200" baseline="-25000" dirty="0" smtClean="0"/>
              <a:t> </a:t>
            </a:r>
          </a:p>
          <a:p>
            <a:pPr marL="534988" lvl="0" indent="-352425" algn="just">
              <a:buFont typeface="Arial" pitchFamily="34" charset="0"/>
              <a:buChar char="•"/>
            </a:pPr>
            <a:endParaRPr lang="en-IN" altLang="zh-CN" sz="2200" b="1" dirty="0" smtClean="0">
              <a:solidFill>
                <a:schemeClr val="tx1">
                  <a:lumMod val="75000"/>
                  <a:lumOff val="25000"/>
                </a:schemeClr>
              </a:solidFill>
              <a:ea typeface="微软雅黑" pitchFamily="34" charset="-122"/>
            </a:endParaRPr>
          </a:p>
          <a:p>
            <a:pPr marL="534988" lvl="0" indent="-352425" algn="just">
              <a:buFont typeface="Arial" pitchFamily="34" charset="0"/>
              <a:buChar char="•"/>
            </a:pPr>
            <a:r>
              <a:rPr lang="en-IN" altLang="zh-CN" sz="2200" b="1" dirty="0" smtClean="0">
                <a:solidFill>
                  <a:schemeClr val="tx1">
                    <a:lumMod val="75000"/>
                    <a:lumOff val="25000"/>
                  </a:schemeClr>
                </a:solidFill>
                <a:ea typeface="微软雅黑" pitchFamily="34" charset="-122"/>
              </a:rPr>
              <a:t>RED Band Prepared from Blue Channel and Red Channel of Raw data using </a:t>
            </a:r>
          </a:p>
          <a:p>
            <a:pPr marL="534988" lvl="0" indent="-352425" algn="just"/>
            <a:r>
              <a:rPr lang="en-IN" altLang="zh-CN" sz="2200" b="1" dirty="0" smtClean="0">
                <a:solidFill>
                  <a:schemeClr val="tx1">
                    <a:lumMod val="75000"/>
                    <a:lumOff val="25000"/>
                  </a:schemeClr>
                </a:solidFill>
                <a:ea typeface="微软雅黑" pitchFamily="34" charset="-122"/>
              </a:rPr>
              <a:t>	equation in </a:t>
            </a:r>
            <a:r>
              <a:rPr lang="en-IN" altLang="zh-CN" sz="2200" b="1" dirty="0" err="1" smtClean="0">
                <a:solidFill>
                  <a:schemeClr val="tx1">
                    <a:lumMod val="75000"/>
                    <a:lumOff val="25000"/>
                  </a:schemeClr>
                </a:solidFill>
                <a:ea typeface="微软雅黑" pitchFamily="34" charset="-122"/>
              </a:rPr>
              <a:t>Ratser</a:t>
            </a:r>
            <a:r>
              <a:rPr lang="en-IN" altLang="zh-CN" sz="2200" b="1" dirty="0" smtClean="0">
                <a:solidFill>
                  <a:schemeClr val="tx1">
                    <a:lumMod val="75000"/>
                    <a:lumOff val="25000"/>
                  </a:schemeClr>
                </a:solidFill>
                <a:ea typeface="微软雅黑" pitchFamily="34" charset="-122"/>
              </a:rPr>
              <a:t> Calculator in QGIS.</a:t>
            </a:r>
          </a:p>
          <a:p>
            <a:pPr marL="534988" indent="-352425" algn="just">
              <a:buFont typeface="Arial" pitchFamily="34" charset="0"/>
              <a:buChar char="•"/>
            </a:pPr>
            <a:endParaRPr lang="en-IN" altLang="zh-CN" sz="2200" b="1" dirty="0" smtClean="0">
              <a:solidFill>
                <a:schemeClr val="tx1">
                  <a:lumMod val="75000"/>
                  <a:lumOff val="25000"/>
                </a:schemeClr>
              </a:solidFill>
              <a:ea typeface="微软雅黑" pitchFamily="34" charset="-122"/>
            </a:endParaRPr>
          </a:p>
          <a:p>
            <a:pPr marL="534988" indent="-352425" algn="just">
              <a:buFont typeface="Arial" pitchFamily="34" charset="0"/>
              <a:buChar char="•"/>
            </a:pPr>
            <a:endParaRPr lang="en-IN" altLang="zh-CN" sz="2200" b="1" dirty="0" smtClean="0">
              <a:solidFill>
                <a:schemeClr val="tx1">
                  <a:lumMod val="75000"/>
                  <a:lumOff val="25000"/>
                </a:schemeClr>
              </a:solidFill>
              <a:ea typeface="微软雅黑" pitchFamily="34" charset="-122"/>
            </a:endParaRPr>
          </a:p>
          <a:p>
            <a:pPr marL="534988" indent="-352425" algn="ctr"/>
            <a:r>
              <a:rPr lang="en-US" sz="2200" b="1" dirty="0" smtClean="0"/>
              <a:t>Red = - 0.966 * </a:t>
            </a:r>
            <a:r>
              <a:rPr lang="en-US" sz="2200" b="1" dirty="0" err="1" smtClean="0"/>
              <a:t>DN</a:t>
            </a:r>
            <a:r>
              <a:rPr lang="en-US" sz="2200" b="1" baseline="-25000" dirty="0" err="1" smtClean="0"/>
              <a:t>blue</a:t>
            </a:r>
            <a:r>
              <a:rPr lang="en-US" sz="2200" b="1" dirty="0" smtClean="0"/>
              <a:t> + 1.000 * </a:t>
            </a:r>
            <a:r>
              <a:rPr lang="en-US" sz="2200" b="1" dirty="0" err="1" smtClean="0"/>
              <a:t>DN</a:t>
            </a:r>
            <a:r>
              <a:rPr lang="en-US" sz="2200" b="1" baseline="-25000" dirty="0" err="1" smtClean="0"/>
              <a:t>red</a:t>
            </a:r>
            <a:endParaRPr lang="en-US" altLang="zh-CN" sz="2200" b="1" dirty="0" smtClean="0">
              <a:solidFill>
                <a:schemeClr val="tx1">
                  <a:lumMod val="75000"/>
                  <a:lumOff val="25000"/>
                </a:schemeClr>
              </a:solidFill>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333742"/>
            <a:ext cx="12192000" cy="461665"/>
            <a:chOff x="0" y="569326"/>
            <a:chExt cx="12192000" cy="461665"/>
          </a:xfrm>
        </p:grpSpPr>
        <p:sp>
          <p:nvSpPr>
            <p:cNvPr id="3" name="Rectangle 2"/>
            <p:cNvSpPr/>
            <p:nvPr/>
          </p:nvSpPr>
          <p:spPr>
            <a:xfrm>
              <a:off x="0" y="571740"/>
              <a:ext cx="12192000" cy="438103"/>
            </a:xfrm>
            <a:prstGeom prst="rect">
              <a:avLst/>
            </a:prstGeom>
            <a:solidFill>
              <a:srgbClr val="18578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endParaRPr lang="en-US" sz="2400" b="1" dirty="0">
                <a:solidFill>
                  <a:schemeClr val="bg1"/>
                </a:solidFill>
              </a:endParaRPr>
            </a:p>
          </p:txBody>
        </p:sp>
        <p:sp>
          <p:nvSpPr>
            <p:cNvPr id="4" name="Rectangle 3"/>
            <p:cNvSpPr/>
            <p:nvPr/>
          </p:nvSpPr>
          <p:spPr>
            <a:xfrm>
              <a:off x="259306" y="569326"/>
              <a:ext cx="11932693" cy="461665"/>
            </a:xfrm>
            <a:prstGeom prst="rect">
              <a:avLst/>
            </a:prstGeom>
          </p:spPr>
          <p:txBody>
            <a:bodyPr wrap="square">
              <a:spAutoFit/>
            </a:bodyPr>
            <a:lstStyle/>
            <a:p>
              <a:pPr algn="ctr"/>
              <a:r>
                <a:rPr lang="en-US" sz="2400" b="1" dirty="0" smtClean="0">
                  <a:solidFill>
                    <a:schemeClr val="bg1"/>
                  </a:solidFill>
                  <a:latin typeface="微软雅黑" pitchFamily="34" charset="-122"/>
                  <a:ea typeface="微软雅黑" pitchFamily="34" charset="-122"/>
                </a:rPr>
                <a:t>ESTIMATION OF NDVI</a:t>
              </a:r>
              <a:endParaRPr lang="en-US" sz="2400" b="1" dirty="0">
                <a:solidFill>
                  <a:schemeClr val="bg1"/>
                </a:solidFill>
              </a:endParaRPr>
            </a:p>
          </p:txBody>
        </p:sp>
      </p:grpSp>
      <p:sp>
        <p:nvSpPr>
          <p:cNvPr id="5" name="Rectangle 4"/>
          <p:cNvSpPr/>
          <p:nvPr/>
        </p:nvSpPr>
        <p:spPr>
          <a:xfrm>
            <a:off x="572721" y="1241655"/>
            <a:ext cx="10809512" cy="5324535"/>
          </a:xfrm>
          <a:prstGeom prst="rect">
            <a:avLst/>
          </a:prstGeom>
        </p:spPr>
        <p:txBody>
          <a:bodyPr wrap="square">
            <a:spAutoFit/>
          </a:bodyPr>
          <a:lstStyle/>
          <a:p>
            <a:pPr marL="514350" lvl="0" indent="-514350"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Among the several vegetative indices the NDVI is most effective index to </a:t>
            </a:r>
          </a:p>
          <a:p>
            <a:pPr marL="514350" lvl="0" indent="-514350" algn="just"/>
            <a:r>
              <a:rPr lang="en-US" altLang="zh-CN" sz="2000" b="1" dirty="0" smtClean="0">
                <a:solidFill>
                  <a:schemeClr val="tx1">
                    <a:lumMod val="75000"/>
                    <a:lumOff val="25000"/>
                  </a:schemeClr>
                </a:solidFill>
                <a:latin typeface="微软雅黑" pitchFamily="34" charset="-122"/>
                <a:ea typeface="微软雅黑" pitchFamily="34" charset="-122"/>
              </a:rPr>
              <a:t>	estimate the condition of crop.  </a:t>
            </a:r>
          </a:p>
          <a:p>
            <a:pPr marL="514350" lvl="0" indent="-514350" algn="just"/>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Estimation of the NDVI by equation using Python Language as given below, </a:t>
            </a:r>
          </a:p>
          <a:p>
            <a:pPr marL="171450" lvl="0" indent="-514350" algn="just"/>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1714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514350" lvl="0" indent="-514350"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The Crop leaf reflects the NIR waves according to the amount of the </a:t>
            </a:r>
          </a:p>
          <a:p>
            <a:pPr marL="514350" lvl="0" indent="-514350" algn="just"/>
            <a:r>
              <a:rPr lang="en-US" altLang="zh-CN" sz="2000" b="1" dirty="0" smtClean="0">
                <a:solidFill>
                  <a:schemeClr val="tx1">
                    <a:lumMod val="75000"/>
                    <a:lumOff val="25000"/>
                  </a:schemeClr>
                </a:solidFill>
                <a:latin typeface="微软雅黑" pitchFamily="34" charset="-122"/>
                <a:ea typeface="微软雅黑" pitchFamily="34" charset="-122"/>
              </a:rPr>
              <a:t>	chlorophyll Pigment</a:t>
            </a:r>
          </a:p>
          <a:p>
            <a:pPr marL="514350" lvl="0" indent="-514350" algn="just">
              <a:buFont typeface="Arial" pitchFamily="34" charset="0"/>
              <a:buChar char="•"/>
            </a:pPr>
            <a:endParaRPr lang="en-US" altLang="zh-CN" sz="2000" b="1" dirty="0" smtClean="0">
              <a:solidFill>
                <a:schemeClr val="tx1">
                  <a:lumMod val="75000"/>
                  <a:lumOff val="25000"/>
                </a:schemeClr>
              </a:solidFill>
              <a:latin typeface="微软雅黑" pitchFamily="34" charset="-122"/>
              <a:ea typeface="微软雅黑" pitchFamily="34" charset="-122"/>
            </a:endParaRPr>
          </a:p>
          <a:p>
            <a:pPr marL="514350" lvl="0" indent="-514350" algn="just">
              <a:buFont typeface="Arial" pitchFamily="34" charset="0"/>
              <a:buChar char="•"/>
            </a:pPr>
            <a:r>
              <a:rPr lang="en-US" altLang="zh-CN" sz="2000" b="1" dirty="0" smtClean="0">
                <a:solidFill>
                  <a:schemeClr val="tx1">
                    <a:lumMod val="75000"/>
                    <a:lumOff val="25000"/>
                  </a:schemeClr>
                </a:solidFill>
                <a:latin typeface="微软雅黑" pitchFamily="34" charset="-122"/>
                <a:ea typeface="微软雅黑" pitchFamily="34" charset="-122"/>
              </a:rPr>
              <a:t>The NDVI value varies between -1 to +1 according to reflecting value, and </a:t>
            </a:r>
          </a:p>
          <a:p>
            <a:pPr marL="514350" lvl="0" indent="-514350" algn="just"/>
            <a:r>
              <a:rPr lang="en-US" altLang="zh-CN" sz="2000" b="1" dirty="0" smtClean="0">
                <a:solidFill>
                  <a:schemeClr val="tx1">
                    <a:lumMod val="75000"/>
                    <a:lumOff val="25000"/>
                  </a:schemeClr>
                </a:solidFill>
                <a:latin typeface="微软雅黑" pitchFamily="34" charset="-122"/>
                <a:ea typeface="微软雅黑" pitchFamily="34" charset="-122"/>
              </a:rPr>
              <a:t>	crop condition can be classified in to required classes. </a:t>
            </a:r>
          </a:p>
          <a:p>
            <a:pPr marL="171450" lvl="0" indent="-514350" algn="just"/>
            <a:endParaRPr lang="en-US" altLang="zh-CN" sz="2000" b="1" dirty="0" smtClean="0">
              <a:solidFill>
                <a:schemeClr val="tx1">
                  <a:lumMod val="75000"/>
                  <a:lumOff val="25000"/>
                </a:schemeClr>
              </a:solidFill>
              <a:latin typeface="微软雅黑" pitchFamily="34" charset="-122"/>
              <a:ea typeface="微软雅黑" pitchFamily="34" charset="-122"/>
            </a:endParaRPr>
          </a:p>
        </p:txBody>
      </p:sp>
      <p:sp>
        <p:nvSpPr>
          <p:cNvPr id="1030"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85102" y="3192153"/>
            <a:ext cx="4823852" cy="771099"/>
          </a:xfrm>
          <a:prstGeom prst="rect">
            <a:avLst/>
          </a:prstGeom>
          <a:noFill/>
        </p:spPr>
      </p:pic>
      <p:sp>
        <p:nvSpPr>
          <p:cNvPr id="1031" name="Rectangle 7"/>
          <p:cNvSpPr>
            <a:spLocks noChangeArrowheads="1"/>
          </p:cNvSpPr>
          <p:nvPr/>
        </p:nvSpPr>
        <p:spPr bwMode="auto">
          <a:xfrm>
            <a:off x="0" y="10191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000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p:nvPr/>
        </p:nvGrpSpPr>
        <p:grpSpPr>
          <a:xfrm>
            <a:off x="1252032" y="407999"/>
            <a:ext cx="9777039" cy="5712960"/>
            <a:chOff x="4826518" y="1268080"/>
            <a:chExt cx="5886532" cy="4151644"/>
          </a:xfrm>
        </p:grpSpPr>
        <p:sp>
          <p:nvSpPr>
            <p:cNvPr id="5" name="Rectangle 4"/>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6" name="Group 7"/>
            <p:cNvGrpSpPr/>
            <p:nvPr/>
          </p:nvGrpSpPr>
          <p:grpSpPr>
            <a:xfrm>
              <a:off x="5915490" y="1268080"/>
              <a:ext cx="3719544" cy="481012"/>
              <a:chOff x="6488706" y="2605584"/>
              <a:chExt cx="3719544" cy="481012"/>
            </a:xfrm>
          </p:grpSpPr>
          <p:sp>
            <p:nvSpPr>
              <p:cNvPr id="7" name="Rectangle 6"/>
              <p:cNvSpPr/>
              <p:nvPr/>
            </p:nvSpPr>
            <p:spPr>
              <a:xfrm>
                <a:off x="6488706" y="2605584"/>
                <a:ext cx="3719544"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PYTHON CODING FOR NDVI CALCULATION</a:t>
                </a:r>
                <a:endParaRPr lang="en-US" sz="2400" b="1" dirty="0">
                  <a:solidFill>
                    <a:schemeClr val="bg1"/>
                  </a:solidFill>
                  <a:latin typeface="+mn-lt"/>
                </a:endParaRPr>
              </a:p>
            </p:txBody>
          </p:sp>
          <p:sp>
            <p:nvSpPr>
              <p:cNvPr id="8" name="TextBox 7"/>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10" name="Picture 9" descr="D:\final project\reference\images\ndvi code.png"/>
          <p:cNvPicPr/>
          <p:nvPr/>
        </p:nvPicPr>
        <p:blipFill>
          <a:blip r:embed="rId2" cstate="print"/>
          <a:srcRect l="5084" t="46286" r="37658" b="27135"/>
          <a:stretch>
            <a:fillRect/>
          </a:stretch>
        </p:blipFill>
        <p:spPr bwMode="auto">
          <a:xfrm>
            <a:off x="1876049" y="1623894"/>
            <a:ext cx="8466130" cy="3657554"/>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614650" y="817915"/>
            <a:ext cx="8900945" cy="4841906"/>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441325"/>
              <a:endParaRPr lang="en-US" sz="2400" b="1" dirty="0" smtClean="0">
                <a:solidFill>
                  <a:schemeClr val="tx1">
                    <a:lumMod val="75000"/>
                    <a:lumOff val="25000"/>
                  </a:schemeClr>
                </a:solidFill>
                <a:latin typeface="+mn-lt"/>
              </a:endParaRPr>
            </a:p>
            <a:p>
              <a:pPr marL="441325"/>
              <a:r>
                <a:rPr lang="en-US" sz="2400" b="1" dirty="0" smtClean="0">
                  <a:solidFill>
                    <a:schemeClr val="tx1">
                      <a:lumMod val="75000"/>
                      <a:lumOff val="25000"/>
                    </a:schemeClr>
                  </a:solidFill>
                  <a:latin typeface="+mn-lt"/>
                </a:rPr>
                <a:t>Crop condition based on the range of NDVI value as below:</a:t>
              </a:r>
            </a:p>
            <a:p>
              <a:pPr marL="441325"/>
              <a:endParaRPr lang="en-US" sz="2400" b="1" dirty="0" smtClean="0">
                <a:solidFill>
                  <a:schemeClr val="tx1">
                    <a:lumMod val="75000"/>
                    <a:lumOff val="25000"/>
                  </a:schemeClr>
                </a:solidFill>
                <a:latin typeface="+mn-lt"/>
              </a:endParaRPr>
            </a:p>
            <a:p>
              <a:pPr marL="441325" lvl="0" indent="361950">
                <a:buFont typeface="Arial" pitchFamily="34" charset="0"/>
                <a:buChar char="•"/>
              </a:pPr>
              <a:r>
                <a:rPr lang="en-US" sz="2400" b="1" dirty="0" smtClean="0">
                  <a:solidFill>
                    <a:schemeClr val="tx1">
                      <a:lumMod val="75000"/>
                      <a:lumOff val="25000"/>
                    </a:schemeClr>
                  </a:solidFill>
                  <a:latin typeface="+mn-lt"/>
                </a:rPr>
                <a:t>NDVI  &lt; 0 (non-vegetation area)</a:t>
              </a:r>
            </a:p>
            <a:p>
              <a:pPr marL="441325" lvl="0" indent="361950">
                <a:buFont typeface="Arial" pitchFamily="34" charset="0"/>
                <a:buChar char="•"/>
              </a:pPr>
              <a:r>
                <a:rPr lang="en-US" sz="2400" b="1" dirty="0" smtClean="0">
                  <a:solidFill>
                    <a:schemeClr val="tx1">
                      <a:lumMod val="75000"/>
                      <a:lumOff val="25000"/>
                    </a:schemeClr>
                  </a:solidFill>
                  <a:latin typeface="+mn-lt"/>
                </a:rPr>
                <a:t>NDVI = 0 - 0.25 (poor crop)</a:t>
              </a:r>
            </a:p>
            <a:p>
              <a:pPr marL="441325" lvl="0" indent="361950">
                <a:buFont typeface="Arial" pitchFamily="34" charset="0"/>
                <a:buChar char="•"/>
              </a:pPr>
              <a:r>
                <a:rPr lang="en-US" sz="2400" b="1" dirty="0" smtClean="0">
                  <a:solidFill>
                    <a:schemeClr val="tx1">
                      <a:lumMod val="75000"/>
                      <a:lumOff val="25000"/>
                    </a:schemeClr>
                  </a:solidFill>
                  <a:latin typeface="+mn-lt"/>
                </a:rPr>
                <a:t>NDVI = 0.26 – 0.50 (medium crop)</a:t>
              </a:r>
            </a:p>
            <a:p>
              <a:pPr marL="441325" lvl="0" indent="361950">
                <a:buFont typeface="Arial" pitchFamily="34" charset="0"/>
                <a:buChar char="•"/>
              </a:pPr>
              <a:r>
                <a:rPr lang="en-US" sz="2400" b="1" dirty="0" smtClean="0">
                  <a:solidFill>
                    <a:schemeClr val="tx1">
                      <a:lumMod val="75000"/>
                      <a:lumOff val="25000"/>
                    </a:schemeClr>
                  </a:solidFill>
                  <a:latin typeface="+mn-lt"/>
                </a:rPr>
                <a:t>NDVI = 0.51 – 0.75 (good crop)</a:t>
              </a:r>
            </a:p>
            <a:p>
              <a:pPr marL="441325" lvl="0" indent="361950">
                <a:buFont typeface="Arial" pitchFamily="34" charset="0"/>
                <a:buChar char="•"/>
              </a:pPr>
              <a:r>
                <a:rPr lang="en-US" sz="2400" b="1" dirty="0" smtClean="0">
                  <a:solidFill>
                    <a:schemeClr val="tx1">
                      <a:lumMod val="75000"/>
                      <a:lumOff val="25000"/>
                    </a:schemeClr>
                  </a:solidFill>
                  <a:latin typeface="+mn-lt"/>
                </a:rPr>
                <a:t>NDVI  &gt; 0.76 (excellent crop)</a:t>
              </a:r>
            </a:p>
            <a:p>
              <a:pPr marL="441325" lvl="0" algn="just">
                <a:buFont typeface="Arial" pitchFamily="34" charset="0"/>
                <a:buChar char="•"/>
              </a:pPr>
              <a:endParaRPr lang="en-US" altLang="zh-CN" sz="24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238230" y="1268080"/>
              <a:ext cx="3072328" cy="481012"/>
              <a:chOff x="6811446" y="2605584"/>
              <a:chExt cx="3072328" cy="481012"/>
            </a:xfrm>
          </p:grpSpPr>
          <p:sp>
            <p:nvSpPr>
              <p:cNvPr id="5" name="Rectangle 4"/>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CROP CONDITION ASSESEMENT</a:t>
                </a:r>
                <a:endParaRPr lang="en-US" sz="2400" b="1" dirty="0">
                  <a:solidFill>
                    <a:schemeClr val="bg1"/>
                  </a:solidFill>
                  <a:latin typeface="+mn-lt"/>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07999"/>
            <a:ext cx="9777039"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5811074" y="1268080"/>
              <a:ext cx="3918887" cy="481012"/>
              <a:chOff x="6384290" y="2605584"/>
              <a:chExt cx="3918887" cy="481012"/>
            </a:xfrm>
          </p:grpSpPr>
          <p:sp>
            <p:nvSpPr>
              <p:cNvPr id="5" name="Rectangle 4"/>
              <p:cNvSpPr/>
              <p:nvPr/>
            </p:nvSpPr>
            <p:spPr>
              <a:xfrm>
                <a:off x="6384290" y="2605584"/>
                <a:ext cx="391888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PYTHON CODING FOR GROUPING OF NDVI VALUE</a:t>
                </a:r>
                <a:endParaRPr lang="en-US" sz="2400" b="1" dirty="0">
                  <a:solidFill>
                    <a:schemeClr val="bg1"/>
                  </a:solidFill>
                  <a:latin typeface="+mn-lt"/>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 project\reference\images\ndvi grouping.png"/>
          <p:cNvPicPr/>
          <p:nvPr/>
        </p:nvPicPr>
        <p:blipFill>
          <a:blip r:embed="rId2" cstate="print"/>
          <a:srcRect l="3488" t="24286" r="34612" b="30275"/>
          <a:stretch>
            <a:fillRect/>
          </a:stretch>
        </p:blipFill>
        <p:spPr bwMode="auto">
          <a:xfrm>
            <a:off x="2070538" y="1781503"/>
            <a:ext cx="8050924" cy="3294994"/>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048611"/>
          <p:cNvSpPr txBox="1"/>
          <p:nvPr/>
        </p:nvSpPr>
        <p:spPr>
          <a:xfrm>
            <a:off x="5606429" y="3104509"/>
            <a:ext cx="5492976" cy="707886"/>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4000" b="1" dirty="0" smtClean="0">
                <a:solidFill>
                  <a:srgbClr val="0269B6"/>
                </a:solidFill>
                <a:latin typeface="微软雅黑" pitchFamily="34" charset="-122"/>
                <a:ea typeface="微软雅黑" pitchFamily="34" charset="-122"/>
              </a:rPr>
              <a:t>Objectives</a:t>
            </a:r>
            <a:endParaRPr lang="zh-CN" altLang="en-US" sz="4000" b="1" dirty="0">
              <a:solidFill>
                <a:srgbClr val="0269B6"/>
              </a:solidFill>
              <a:latin typeface="微软雅黑" pitchFamily="34" charset="-122"/>
              <a:ea typeface="微软雅黑" pitchFamily="34" charset="-122"/>
            </a:endParaRPr>
          </a:p>
        </p:txBody>
      </p:sp>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01</a:t>
              </a:r>
              <a:endParaRPr lang="en-US" altLang="zh-CN" sz="13800" b="1" i="1" dirty="0">
                <a:solidFill>
                  <a:schemeClr val="lt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1" name="Rectangle 7"/>
          <p:cNvSpPr>
            <a:spLocks noChangeArrowheads="1"/>
          </p:cNvSpPr>
          <p:nvPr/>
        </p:nvSpPr>
        <p:spPr bwMode="auto">
          <a:xfrm>
            <a:off x="0" y="10191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000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8" name="Group 11"/>
          <p:cNvGrpSpPr/>
          <p:nvPr/>
        </p:nvGrpSpPr>
        <p:grpSpPr>
          <a:xfrm>
            <a:off x="1252032" y="407999"/>
            <a:ext cx="9777039" cy="5712960"/>
            <a:chOff x="4826518" y="1268080"/>
            <a:chExt cx="5886532" cy="4151644"/>
          </a:xfrm>
        </p:grpSpPr>
        <p:sp>
          <p:nvSpPr>
            <p:cNvPr id="9" name="Rectangle 8"/>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10" name="Group 7"/>
            <p:cNvGrpSpPr/>
            <p:nvPr/>
          </p:nvGrpSpPr>
          <p:grpSpPr>
            <a:xfrm>
              <a:off x="6238230" y="1268080"/>
              <a:ext cx="3072328" cy="481012"/>
              <a:chOff x="6811446" y="2605584"/>
              <a:chExt cx="3072328" cy="481012"/>
            </a:xfrm>
          </p:grpSpPr>
          <p:sp>
            <p:nvSpPr>
              <p:cNvPr id="11" name="Rectangle 10"/>
              <p:cNvSpPr/>
              <p:nvPr/>
            </p:nvSpPr>
            <p:spPr>
              <a:xfrm>
                <a:off x="6811446"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altLang="zh-CN" sz="2000" b="1" dirty="0" smtClean="0">
                    <a:solidFill>
                      <a:schemeClr val="bg1"/>
                    </a:solidFill>
                    <a:latin typeface="微软雅黑" pitchFamily="34" charset="-122"/>
                    <a:ea typeface="微软雅黑" pitchFamily="34" charset="-122"/>
                  </a:rPr>
                  <a:t>CROP ACREAGE ESTIMATION</a:t>
                </a:r>
                <a:endParaRPr lang="en-US" sz="2000" b="1" dirty="0">
                  <a:solidFill>
                    <a:schemeClr val="bg1"/>
                  </a:solidFill>
                </a:endParaRPr>
              </a:p>
            </p:txBody>
          </p:sp>
          <p:sp>
            <p:nvSpPr>
              <p:cNvPr id="12" name="TextBox 11"/>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3" name="Rectangle 12"/>
          <p:cNvSpPr/>
          <p:nvPr/>
        </p:nvSpPr>
        <p:spPr>
          <a:xfrm>
            <a:off x="1245476" y="1913842"/>
            <a:ext cx="9790386" cy="3416320"/>
          </a:xfrm>
          <a:prstGeom prst="rect">
            <a:avLst/>
          </a:prstGeom>
        </p:spPr>
        <p:txBody>
          <a:bodyPr wrap="square">
            <a:spAutoFit/>
          </a:bodyPr>
          <a:lstStyle/>
          <a:p>
            <a:pPr marL="514350" lvl="0" indent="-246063" algn="just">
              <a:buFont typeface="Arial" pitchFamily="34" charset="0"/>
              <a:buChar char="•"/>
            </a:pPr>
            <a:r>
              <a:rPr lang="en-IN" altLang="zh-CN" sz="2400" b="1" dirty="0" smtClean="0">
                <a:solidFill>
                  <a:schemeClr val="tx1">
                    <a:lumMod val="75000"/>
                    <a:lumOff val="25000"/>
                  </a:schemeClr>
                </a:solidFill>
                <a:latin typeface="+mn-lt"/>
                <a:ea typeface="微软雅黑" pitchFamily="34" charset="-122"/>
              </a:rPr>
              <a:t>Calculate the no. of pixels of condition of crop.</a:t>
            </a:r>
          </a:p>
          <a:p>
            <a:pPr marL="514350" lvl="0" indent="-246063" algn="just"/>
            <a:endParaRPr lang="en-US" altLang="zh-CN" sz="2400" b="1" dirty="0" smtClean="0">
              <a:solidFill>
                <a:schemeClr val="tx1">
                  <a:lumMod val="75000"/>
                  <a:lumOff val="25000"/>
                </a:schemeClr>
              </a:solidFill>
              <a:latin typeface="+mn-lt"/>
              <a:ea typeface="微软雅黑" pitchFamily="34" charset="-122"/>
            </a:endParaRPr>
          </a:p>
          <a:p>
            <a:pPr marL="514350" lvl="0" indent="-246063" algn="just">
              <a:buFont typeface="Arial" pitchFamily="34" charset="0"/>
              <a:buChar char="•"/>
            </a:pPr>
            <a:r>
              <a:rPr lang="en-US" altLang="zh-CN" sz="2400" b="1" dirty="0" smtClean="0">
                <a:solidFill>
                  <a:schemeClr val="tx1">
                    <a:lumMod val="75000"/>
                    <a:lumOff val="25000"/>
                  </a:schemeClr>
                </a:solidFill>
                <a:latin typeface="+mn-lt"/>
                <a:ea typeface="微软雅黑" pitchFamily="34" charset="-122"/>
              </a:rPr>
              <a:t>The area covered by each condition of crop in classified NDVI can be</a:t>
            </a:r>
          </a:p>
          <a:p>
            <a:pPr marL="514350" lvl="0" indent="-246063" algn="just"/>
            <a:r>
              <a:rPr lang="en-US" altLang="zh-CN" sz="2400" b="1" dirty="0" smtClean="0">
                <a:solidFill>
                  <a:schemeClr val="tx1">
                    <a:lumMod val="75000"/>
                    <a:lumOff val="25000"/>
                  </a:schemeClr>
                </a:solidFill>
                <a:latin typeface="+mn-lt"/>
                <a:ea typeface="微软雅黑" pitchFamily="34" charset="-122"/>
              </a:rPr>
              <a:t>	expressed as below :</a:t>
            </a:r>
          </a:p>
          <a:p>
            <a:pPr marL="514350" lvl="0" indent="-514350" algn="just">
              <a:buFont typeface="Arial" pitchFamily="34" charset="0"/>
              <a:buChar char="•"/>
            </a:pPr>
            <a:endParaRPr lang="en-US" altLang="zh-CN" sz="2400" b="1" dirty="0" smtClean="0">
              <a:solidFill>
                <a:schemeClr val="tx1">
                  <a:lumMod val="75000"/>
                  <a:lumOff val="25000"/>
                </a:schemeClr>
              </a:solidFill>
              <a:latin typeface="+mn-lt"/>
              <a:ea typeface="微软雅黑" pitchFamily="34" charset="-122"/>
            </a:endParaRPr>
          </a:p>
          <a:p>
            <a:pPr marL="514350" indent="-514350" algn="ctr"/>
            <a:r>
              <a:rPr lang="en-IN" sz="2400" b="1" dirty="0" smtClean="0">
                <a:solidFill>
                  <a:srgbClr val="0070C0"/>
                </a:solidFill>
                <a:latin typeface="+mn-lt"/>
              </a:rPr>
              <a:t>Acreage = (No. of pixels of crop class) * (Image pixel resolution)</a:t>
            </a:r>
            <a:endParaRPr lang="en-US" sz="2400" b="1" dirty="0" smtClean="0">
              <a:solidFill>
                <a:srgbClr val="0070C0"/>
              </a:solidFill>
              <a:latin typeface="+mn-lt"/>
            </a:endParaRPr>
          </a:p>
          <a:p>
            <a:pPr marL="514350" lvl="0" indent="-514350" algn="just"/>
            <a:r>
              <a:rPr lang="en-US" altLang="zh-CN" sz="2400" b="1" dirty="0" smtClean="0">
                <a:solidFill>
                  <a:schemeClr val="tx1">
                    <a:lumMod val="75000"/>
                    <a:lumOff val="25000"/>
                  </a:schemeClr>
                </a:solidFill>
                <a:latin typeface="+mn-lt"/>
                <a:ea typeface="微软雅黑" pitchFamily="34" charset="-122"/>
              </a:rPr>
              <a:t> </a:t>
            </a:r>
          </a:p>
          <a:p>
            <a:pPr marL="514350" lvl="0" indent="-514350" algn="just">
              <a:buFont typeface="Arial" pitchFamily="34" charset="0"/>
              <a:buChar char="•"/>
            </a:pPr>
            <a:endParaRPr lang="en-US" altLang="zh-CN" sz="2400" b="1" dirty="0" smtClean="0">
              <a:solidFill>
                <a:schemeClr val="tx1">
                  <a:lumMod val="75000"/>
                  <a:lumOff val="25000"/>
                </a:schemeClr>
              </a:solidFill>
              <a:latin typeface="+mn-lt"/>
              <a:ea typeface="微软雅黑" pitchFamily="34" charset="-122"/>
            </a:endParaRPr>
          </a:p>
          <a:p>
            <a:pPr marL="171450" lvl="0" indent="-514350" algn="just"/>
            <a:endParaRPr lang="en-US" altLang="zh-CN" sz="2400" b="1" dirty="0" smtClean="0">
              <a:solidFill>
                <a:schemeClr val="tx1">
                  <a:lumMod val="75000"/>
                  <a:lumOff val="25000"/>
                </a:schemeClr>
              </a:solidFill>
              <a:latin typeface="+mn-lt"/>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07999"/>
            <a:ext cx="9777039"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5811074" y="1268080"/>
              <a:ext cx="3918887" cy="481012"/>
              <a:chOff x="6384290" y="2605584"/>
              <a:chExt cx="3918887" cy="481012"/>
            </a:xfrm>
          </p:grpSpPr>
          <p:sp>
            <p:nvSpPr>
              <p:cNvPr id="5" name="Rectangle 4"/>
              <p:cNvSpPr/>
              <p:nvPr/>
            </p:nvSpPr>
            <p:spPr>
              <a:xfrm>
                <a:off x="6384290" y="2605584"/>
                <a:ext cx="391888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PYTHON CODING FOR ACREAGE ESTIMATION</a:t>
                </a:r>
                <a:endParaRPr lang="en-US" sz="2400" b="1" dirty="0">
                  <a:solidFill>
                    <a:schemeClr val="bg1"/>
                  </a:solidFill>
                  <a:latin typeface="+mn-lt"/>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 project\reference\images\Acreage estimate.png"/>
          <p:cNvPicPr/>
          <p:nvPr/>
        </p:nvPicPr>
        <p:blipFill>
          <a:blip r:embed="rId2" cstate="print"/>
          <a:srcRect l="2842" t="44984" r="40545" b="20166"/>
          <a:stretch>
            <a:fillRect/>
          </a:stretch>
        </p:blipFill>
        <p:spPr bwMode="auto">
          <a:xfrm>
            <a:off x="1865586" y="1797269"/>
            <a:ext cx="8460828" cy="3263462"/>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945922" y="189194"/>
            <a:ext cx="10342179" cy="6432327"/>
            <a:chOff x="5177435" y="1320497"/>
            <a:chExt cx="5535615" cy="3564296"/>
          </a:xfrm>
        </p:grpSpPr>
        <p:sp>
          <p:nvSpPr>
            <p:cNvPr id="3" name="Rectangle 2"/>
            <p:cNvSpPr/>
            <p:nvPr/>
          </p:nvSpPr>
          <p:spPr>
            <a:xfrm>
              <a:off x="5177435" y="1509990"/>
              <a:ext cx="5535615" cy="3374803"/>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232243" y="1320497"/>
              <a:ext cx="3434444" cy="375647"/>
              <a:chOff x="6805459" y="2658001"/>
              <a:chExt cx="3434444" cy="375647"/>
            </a:xfrm>
          </p:grpSpPr>
          <p:sp>
            <p:nvSpPr>
              <p:cNvPr id="5" name="Rectangle 4"/>
              <p:cNvSpPr/>
              <p:nvPr/>
            </p:nvSpPr>
            <p:spPr>
              <a:xfrm>
                <a:off x="6805459" y="2658001"/>
                <a:ext cx="3434444" cy="375647"/>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icrosoft YaHei" pitchFamily="34" charset="-122"/>
                    <a:ea typeface="Microsoft YaHei" pitchFamily="34" charset="-122"/>
                  </a:rPr>
                  <a:t>1 ) SUPPORT VECTOR MACHINE (SVM)</a:t>
                </a: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7" name="Rectangle 6"/>
          <p:cNvSpPr/>
          <p:nvPr/>
        </p:nvSpPr>
        <p:spPr>
          <a:xfrm>
            <a:off x="961697" y="973633"/>
            <a:ext cx="10294882" cy="1446550"/>
          </a:xfrm>
          <a:prstGeom prst="rect">
            <a:avLst/>
          </a:prstGeom>
        </p:spPr>
        <p:txBody>
          <a:bodyPr wrap="square">
            <a:spAutoFit/>
          </a:bodyPr>
          <a:lstStyle/>
          <a:p>
            <a:pPr marL="514350" lvl="0" indent="-246063" algn="just">
              <a:buFont typeface="Arial" pitchFamily="34" charset="0"/>
              <a:buChar char="•"/>
            </a:pPr>
            <a:r>
              <a:rPr lang="en-US" sz="2200" b="1" dirty="0" smtClean="0">
                <a:solidFill>
                  <a:schemeClr val="tx1">
                    <a:lumMod val="75000"/>
                    <a:lumOff val="25000"/>
                  </a:schemeClr>
                </a:solidFill>
                <a:latin typeface="+mn-lt"/>
              </a:rPr>
              <a:t>SVM constructs a </a:t>
            </a:r>
            <a:r>
              <a:rPr lang="en-US" sz="2200" b="1" dirty="0" err="1" smtClean="0">
                <a:solidFill>
                  <a:schemeClr val="tx1">
                    <a:lumMod val="75000"/>
                    <a:lumOff val="25000"/>
                  </a:schemeClr>
                </a:solidFill>
                <a:latin typeface="+mn-lt"/>
              </a:rPr>
              <a:t>hyperplane</a:t>
            </a:r>
            <a:r>
              <a:rPr lang="en-US" sz="2200" b="1" dirty="0" smtClean="0">
                <a:solidFill>
                  <a:schemeClr val="tx1">
                    <a:lumMod val="75000"/>
                    <a:lumOff val="25000"/>
                  </a:schemeClr>
                </a:solidFill>
                <a:latin typeface="+mn-lt"/>
              </a:rPr>
              <a:t> or set of </a:t>
            </a:r>
            <a:r>
              <a:rPr lang="en-US" sz="2200" b="1" dirty="0" err="1" smtClean="0">
                <a:solidFill>
                  <a:schemeClr val="tx1">
                    <a:lumMod val="75000"/>
                    <a:lumOff val="25000"/>
                  </a:schemeClr>
                </a:solidFill>
                <a:latin typeface="+mn-lt"/>
              </a:rPr>
              <a:t>hyperplanes</a:t>
            </a:r>
            <a:r>
              <a:rPr lang="en-US" sz="2200" b="1" dirty="0" smtClean="0">
                <a:solidFill>
                  <a:schemeClr val="tx1">
                    <a:lumMod val="75000"/>
                    <a:lumOff val="25000"/>
                  </a:schemeClr>
                </a:solidFill>
                <a:latin typeface="+mn-lt"/>
              </a:rPr>
              <a:t> in a high dimensional space, </a:t>
            </a:r>
          </a:p>
          <a:p>
            <a:pPr marL="514350" lvl="0" indent="-246063" algn="just"/>
            <a:r>
              <a:rPr lang="en-US" sz="2200" b="1" dirty="0" smtClean="0">
                <a:solidFill>
                  <a:schemeClr val="tx1">
                    <a:lumMod val="75000"/>
                    <a:lumOff val="25000"/>
                  </a:schemeClr>
                </a:solidFill>
                <a:latin typeface="+mn-lt"/>
              </a:rPr>
              <a:t>	which can be used for supervised classification, regression, or other tasks.</a:t>
            </a:r>
          </a:p>
          <a:p>
            <a:pPr marL="514350" lvl="0" indent="-246063" algn="just">
              <a:buFont typeface="Arial" pitchFamily="34" charset="0"/>
              <a:buChar char="•"/>
            </a:pPr>
            <a:r>
              <a:rPr lang="en-US" sz="2200" b="1" dirty="0" smtClean="0">
                <a:solidFill>
                  <a:schemeClr val="tx1">
                    <a:lumMod val="75000"/>
                    <a:lumOff val="25000"/>
                  </a:schemeClr>
                </a:solidFill>
                <a:latin typeface="+mn-lt"/>
              </a:rPr>
              <a:t>SVM simultaneously minimize the classification error and maximize the geometric margin.</a:t>
            </a:r>
            <a:endParaRPr lang="en-US" altLang="zh-CN" sz="2200" b="1" dirty="0" smtClean="0">
              <a:solidFill>
                <a:schemeClr val="tx1">
                  <a:lumMod val="75000"/>
                  <a:lumOff val="25000"/>
                </a:schemeClr>
              </a:solidFill>
              <a:latin typeface="+mn-lt"/>
              <a:ea typeface="微软雅黑" pitchFamily="34" charset="-122"/>
            </a:endParaRPr>
          </a:p>
        </p:txBody>
      </p:sp>
      <p:pic>
        <p:nvPicPr>
          <p:cNvPr id="8" name="Picture 1"/>
          <p:cNvPicPr>
            <a:picLocks noChangeAspect="1" noChangeArrowheads="1"/>
          </p:cNvPicPr>
          <p:nvPr/>
        </p:nvPicPr>
        <p:blipFill>
          <a:blip r:embed="rId2" cstate="print"/>
          <a:srcRect b="3793"/>
          <a:stretch>
            <a:fillRect/>
          </a:stretch>
        </p:blipFill>
        <p:spPr bwMode="auto">
          <a:xfrm>
            <a:off x="3326535" y="2413132"/>
            <a:ext cx="5612514" cy="40497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07999"/>
            <a:ext cx="9777039"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5811074" y="1268080"/>
              <a:ext cx="3918887" cy="481012"/>
              <a:chOff x="6384290" y="2605584"/>
              <a:chExt cx="3918887" cy="481012"/>
            </a:xfrm>
          </p:grpSpPr>
          <p:sp>
            <p:nvSpPr>
              <p:cNvPr id="5" name="Rectangle 4"/>
              <p:cNvSpPr/>
              <p:nvPr/>
            </p:nvSpPr>
            <p:spPr>
              <a:xfrm>
                <a:off x="6384290" y="2605584"/>
                <a:ext cx="391888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PYTHON CODING FOR SVM CLASSIFIER</a:t>
                </a:r>
                <a:endParaRPr lang="en-US" sz="2400" b="1" dirty="0">
                  <a:solidFill>
                    <a:schemeClr val="bg1"/>
                  </a:solidFill>
                  <a:latin typeface="+mn-lt"/>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 project\reference\images\svm code.png"/>
          <p:cNvPicPr/>
          <p:nvPr/>
        </p:nvPicPr>
        <p:blipFill>
          <a:blip r:embed="rId2" cstate="print"/>
          <a:srcRect l="3698" t="59164" r="50396" b="22830"/>
          <a:stretch>
            <a:fillRect/>
          </a:stretch>
        </p:blipFill>
        <p:spPr bwMode="auto">
          <a:xfrm>
            <a:off x="1755227" y="1545017"/>
            <a:ext cx="8681546" cy="361030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48411" y="31532"/>
            <a:ext cx="11870163"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15164"/>
              <a:chOff x="7085365" y="2605584"/>
              <a:chExt cx="2798409" cy="415164"/>
            </a:xfrm>
          </p:grpSpPr>
          <p:sp>
            <p:nvSpPr>
              <p:cNvPr id="5" name="Rectangle 4"/>
              <p:cNvSpPr/>
              <p:nvPr/>
            </p:nvSpPr>
            <p:spPr>
              <a:xfrm>
                <a:off x="7085365" y="2605584"/>
                <a:ext cx="2514678" cy="415164"/>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icrosoft YaHei" pitchFamily="34" charset="-122"/>
                    <a:ea typeface="Microsoft YaHei" pitchFamily="34" charset="-122"/>
                  </a:rPr>
                  <a:t>2)  NEURAL NETWORK (NN)</a:t>
                </a: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10" name="Picture 3" descr="D:\final_project\reference\images\NN2.jpg"/>
          <p:cNvPicPr>
            <a:picLocks noChangeAspect="1" noChangeArrowheads="1"/>
          </p:cNvPicPr>
          <p:nvPr/>
        </p:nvPicPr>
        <p:blipFill>
          <a:blip r:embed="rId2" cstate="print"/>
          <a:srcRect/>
          <a:stretch>
            <a:fillRect/>
          </a:stretch>
        </p:blipFill>
        <p:spPr bwMode="auto">
          <a:xfrm>
            <a:off x="4589023" y="2611745"/>
            <a:ext cx="7077456" cy="3281920"/>
          </a:xfrm>
          <a:prstGeom prst="rect">
            <a:avLst/>
          </a:prstGeom>
          <a:noFill/>
        </p:spPr>
      </p:pic>
      <p:pic>
        <p:nvPicPr>
          <p:cNvPr id="86021" name="Picture 5"/>
          <p:cNvPicPr>
            <a:picLocks noChangeAspect="1" noChangeArrowheads="1"/>
          </p:cNvPicPr>
          <p:nvPr/>
        </p:nvPicPr>
        <p:blipFill>
          <a:blip r:embed="rId3" cstate="print"/>
          <a:srcRect/>
          <a:stretch>
            <a:fillRect/>
          </a:stretch>
        </p:blipFill>
        <p:spPr bwMode="auto">
          <a:xfrm>
            <a:off x="638843" y="2805792"/>
            <a:ext cx="3586316" cy="3208012"/>
          </a:xfrm>
          <a:prstGeom prst="rect">
            <a:avLst/>
          </a:prstGeom>
          <a:noFill/>
          <a:ln w="9525">
            <a:noFill/>
            <a:miter lim="800000"/>
            <a:headEnd/>
            <a:tailEnd/>
          </a:ln>
          <a:effectLst/>
        </p:spPr>
      </p:pic>
      <p:sp>
        <p:nvSpPr>
          <p:cNvPr id="12" name="Rectangle 11"/>
          <p:cNvSpPr/>
          <p:nvPr/>
        </p:nvSpPr>
        <p:spPr>
          <a:xfrm>
            <a:off x="236483" y="1371575"/>
            <a:ext cx="11729545" cy="830997"/>
          </a:xfrm>
          <a:prstGeom prst="rect">
            <a:avLst/>
          </a:prstGeom>
        </p:spPr>
        <p:txBody>
          <a:bodyPr wrap="square">
            <a:spAutoFit/>
          </a:bodyPr>
          <a:lstStyle/>
          <a:p>
            <a:pPr marL="361950" indent="268288">
              <a:buFont typeface="Arial" pitchFamily="34" charset="0"/>
              <a:buChar char="•"/>
            </a:pPr>
            <a:r>
              <a:rPr lang="en-US" sz="2400" b="1" dirty="0" smtClean="0"/>
              <a:t>NN are supervised models that are typically used for regression and classification </a:t>
            </a:r>
          </a:p>
          <a:p>
            <a:pPr marL="361950" indent="268288"/>
            <a:r>
              <a:rPr lang="en-US" sz="2400" b="1" dirty="0" smtClean="0"/>
              <a:t>problems. </a:t>
            </a:r>
            <a:endParaRPr lang="en-US" sz="24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252032" y="407999"/>
            <a:ext cx="9777039" cy="5712960"/>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5811074" y="1268080"/>
              <a:ext cx="3918887" cy="481012"/>
              <a:chOff x="6384290" y="2605584"/>
              <a:chExt cx="3918887" cy="481012"/>
            </a:xfrm>
          </p:grpSpPr>
          <p:sp>
            <p:nvSpPr>
              <p:cNvPr id="5" name="Rectangle 4"/>
              <p:cNvSpPr/>
              <p:nvPr/>
            </p:nvSpPr>
            <p:spPr>
              <a:xfrm>
                <a:off x="6384290" y="2605584"/>
                <a:ext cx="391888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PYTHON CODING FOR NN CLASSIFIER</a:t>
                </a:r>
                <a:endParaRPr lang="en-US" sz="2400" b="1" dirty="0">
                  <a:solidFill>
                    <a:schemeClr val="bg1"/>
                  </a:solidFill>
                  <a:latin typeface="+mn-lt"/>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 project\reference\images\NN code.png"/>
          <p:cNvPicPr/>
          <p:nvPr/>
        </p:nvPicPr>
        <p:blipFill>
          <a:blip r:embed="rId2" cstate="print"/>
          <a:srcRect l="3430" t="37299" r="50215" b="29260"/>
          <a:stretch>
            <a:fillRect/>
          </a:stretch>
        </p:blipFill>
        <p:spPr bwMode="auto">
          <a:xfrm>
            <a:off x="1786758" y="1418897"/>
            <a:ext cx="8618484" cy="402020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048611"/>
          <p:cNvSpPr txBox="1"/>
          <p:nvPr/>
        </p:nvSpPr>
        <p:spPr>
          <a:xfrm>
            <a:off x="5784618" y="1768083"/>
            <a:ext cx="6308906" cy="707886"/>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4000" b="1" dirty="0" smtClean="0">
                <a:solidFill>
                  <a:srgbClr val="0269B6"/>
                </a:solidFill>
                <a:latin typeface="微软雅黑" pitchFamily="34" charset="-122"/>
                <a:ea typeface="微软雅黑" pitchFamily="34" charset="-122"/>
              </a:rPr>
              <a:t>Results And Discussion</a:t>
            </a:r>
            <a:endParaRPr lang="zh-CN" altLang="en-US" sz="4000" b="1" dirty="0">
              <a:solidFill>
                <a:srgbClr val="0269B6"/>
              </a:solidFill>
              <a:latin typeface="微软雅黑" pitchFamily="34" charset="-122"/>
              <a:ea typeface="微软雅黑" pitchFamily="34" charset="-122"/>
            </a:endParaRPr>
          </a:p>
        </p:txBody>
      </p:sp>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05</a:t>
              </a:r>
              <a:endParaRPr lang="en-US" altLang="zh-CN" sz="13800" b="1" i="1" dirty="0">
                <a:solidFill>
                  <a:schemeClr val="lt1"/>
                </a:solidFill>
                <a:latin typeface="微软雅黑" pitchFamily="34" charset="-122"/>
                <a:ea typeface="微软雅黑" pitchFamily="34" charset="-122"/>
              </a:endParaRPr>
            </a:p>
          </p:txBody>
        </p:sp>
      </p:grpSp>
      <p:sp>
        <p:nvSpPr>
          <p:cNvPr id="7" name="Rectangle 6"/>
          <p:cNvSpPr/>
          <p:nvPr/>
        </p:nvSpPr>
        <p:spPr>
          <a:xfrm>
            <a:off x="5814935" y="2660010"/>
            <a:ext cx="3315331"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400" b="1" dirty="0" smtClean="0">
                <a:solidFill>
                  <a:schemeClr val="tx1"/>
                </a:solidFill>
                <a:latin typeface="Aharoni" pitchFamily="2" charset="-79"/>
                <a:ea typeface="微软雅黑" pitchFamily="34" charset="-122"/>
                <a:cs typeface="Aharoni" pitchFamily="2" charset="-79"/>
                <a:sym typeface="Arial" pitchFamily="34" charset="0"/>
              </a:rPr>
              <a:t>UAV DATA OUTPUT</a:t>
            </a:r>
          </a:p>
        </p:txBody>
      </p:sp>
      <p:sp>
        <p:nvSpPr>
          <p:cNvPr id="8" name="Rectangle 7"/>
          <p:cNvSpPr/>
          <p:nvPr/>
        </p:nvSpPr>
        <p:spPr>
          <a:xfrm>
            <a:off x="5685975" y="3178178"/>
            <a:ext cx="5291833"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IN" altLang="zh-CN" sz="2400" b="1" dirty="0" smtClean="0">
                <a:solidFill>
                  <a:schemeClr val="tx1"/>
                </a:solidFill>
                <a:latin typeface="Aharoni" pitchFamily="2" charset="-79"/>
                <a:ea typeface="微软雅黑" pitchFamily="34" charset="-122"/>
                <a:cs typeface="Aharoni" pitchFamily="2" charset="-79"/>
                <a:sym typeface="Arial" pitchFamily="34" charset="0"/>
              </a:rPr>
              <a:t>CROP CONDITION ASSESSEMENT</a:t>
            </a:r>
            <a:endParaRPr lang="en-US" altLang="zh-CN" sz="2400" b="1" dirty="0" smtClean="0">
              <a:solidFill>
                <a:schemeClr val="tx1"/>
              </a:solidFill>
              <a:latin typeface="Aharoni" pitchFamily="2" charset="-79"/>
              <a:ea typeface="微软雅黑" pitchFamily="34" charset="-122"/>
              <a:cs typeface="Aharoni" pitchFamily="2" charset="-79"/>
              <a:sym typeface="Arial" pitchFamily="34" charset="0"/>
            </a:endParaRPr>
          </a:p>
        </p:txBody>
      </p:sp>
      <p:sp>
        <p:nvSpPr>
          <p:cNvPr id="9" name="Rectangle 8"/>
          <p:cNvSpPr/>
          <p:nvPr/>
        </p:nvSpPr>
        <p:spPr>
          <a:xfrm>
            <a:off x="5557015" y="3654142"/>
            <a:ext cx="4668266"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400" b="1" dirty="0" smtClean="0">
                <a:solidFill>
                  <a:schemeClr val="tx1"/>
                </a:solidFill>
                <a:latin typeface="Aharoni" pitchFamily="2" charset="-79"/>
                <a:ea typeface="微软雅黑" pitchFamily="34" charset="-122"/>
                <a:cs typeface="Aharoni" pitchFamily="2" charset="-79"/>
                <a:sym typeface="Arial" pitchFamily="34" charset="0"/>
              </a:rPr>
              <a:t>CROP ACREAGE ESTIMATION</a:t>
            </a:r>
          </a:p>
        </p:txBody>
      </p:sp>
      <p:sp>
        <p:nvSpPr>
          <p:cNvPr id="10" name="Rectangle 9"/>
          <p:cNvSpPr/>
          <p:nvPr/>
        </p:nvSpPr>
        <p:spPr>
          <a:xfrm>
            <a:off x="5442123" y="4130106"/>
            <a:ext cx="3887603"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400" b="1" dirty="0" smtClean="0">
                <a:solidFill>
                  <a:schemeClr val="tx1"/>
                </a:solidFill>
                <a:latin typeface="Aharoni" pitchFamily="2" charset="-79"/>
                <a:ea typeface="微软雅黑" pitchFamily="34" charset="-122"/>
                <a:cs typeface="Aharoni" pitchFamily="2" charset="-79"/>
                <a:sym typeface="Arial" pitchFamily="34" charset="0"/>
              </a:rPr>
              <a:t>CROP  CLASSIFICATION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UAV DATA OUTPUT</a:t>
                </a: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7" name="Rectangle 6"/>
          <p:cNvSpPr/>
          <p:nvPr/>
        </p:nvSpPr>
        <p:spPr>
          <a:xfrm>
            <a:off x="599090" y="966176"/>
            <a:ext cx="10972800" cy="1200329"/>
          </a:xfrm>
          <a:prstGeom prst="rect">
            <a:avLst/>
          </a:prstGeom>
        </p:spPr>
        <p:txBody>
          <a:bodyPr wrap="square">
            <a:spAutoFit/>
          </a:bodyPr>
          <a:lstStyle/>
          <a:p>
            <a:pPr marL="355600" indent="-260350" algn="just">
              <a:buFont typeface="Arial" pitchFamily="34" charset="0"/>
              <a:buChar char="•"/>
            </a:pPr>
            <a:r>
              <a:rPr lang="en-US" sz="2400" b="1" dirty="0" smtClean="0">
                <a:solidFill>
                  <a:schemeClr val="tx1">
                    <a:lumMod val="75000"/>
                    <a:lumOff val="25000"/>
                  </a:schemeClr>
                </a:solidFill>
                <a:latin typeface="+mn-lt"/>
              </a:rPr>
              <a:t>Drone capture the fragmented images of field, which is merged by </a:t>
            </a:r>
            <a:r>
              <a:rPr lang="en-US" sz="2400" b="1" dirty="0" err="1" smtClean="0">
                <a:solidFill>
                  <a:schemeClr val="tx1">
                    <a:lumMod val="75000"/>
                    <a:lumOff val="25000"/>
                  </a:schemeClr>
                </a:solidFill>
                <a:latin typeface="+mn-lt"/>
              </a:rPr>
              <a:t>DroneDeploy</a:t>
            </a:r>
            <a:r>
              <a:rPr lang="en-US" sz="2400" b="1" dirty="0" smtClean="0">
                <a:solidFill>
                  <a:schemeClr val="tx1">
                    <a:lumMod val="75000"/>
                    <a:lumOff val="25000"/>
                  </a:schemeClr>
                </a:solidFill>
                <a:latin typeface="+mn-lt"/>
              </a:rPr>
              <a:t>.</a:t>
            </a:r>
          </a:p>
          <a:p>
            <a:pPr marL="355600" indent="-260350" algn="just">
              <a:buFont typeface="Arial" pitchFamily="34" charset="0"/>
              <a:buChar char="•"/>
            </a:pPr>
            <a:r>
              <a:rPr lang="en-US" sz="2400" b="1" dirty="0" smtClean="0">
                <a:solidFill>
                  <a:schemeClr val="tx1">
                    <a:lumMod val="75000"/>
                    <a:lumOff val="25000"/>
                  </a:schemeClr>
                </a:solidFill>
                <a:latin typeface="+mn-lt"/>
              </a:rPr>
              <a:t>That is later on clipped, extracted and re-prepared in QGIS to remove the </a:t>
            </a:r>
          </a:p>
          <a:p>
            <a:pPr marL="355600" indent="-260350" algn="just"/>
            <a:r>
              <a:rPr lang="en-US" sz="2400" b="1" dirty="0" smtClean="0">
                <a:solidFill>
                  <a:schemeClr val="tx1">
                    <a:lumMod val="75000"/>
                    <a:lumOff val="25000"/>
                  </a:schemeClr>
                </a:solidFill>
                <a:latin typeface="+mn-lt"/>
              </a:rPr>
              <a:t>	Unwanted </a:t>
            </a:r>
            <a:r>
              <a:rPr lang="en-US" sz="2400" b="1" dirty="0" err="1" smtClean="0">
                <a:solidFill>
                  <a:schemeClr val="tx1">
                    <a:lumMod val="75000"/>
                    <a:lumOff val="25000"/>
                  </a:schemeClr>
                </a:solidFill>
                <a:latin typeface="+mn-lt"/>
              </a:rPr>
              <a:t>destortion</a:t>
            </a:r>
            <a:endParaRPr lang="en-US" sz="2400" b="1" dirty="0" smtClean="0">
              <a:solidFill>
                <a:schemeClr val="tx1">
                  <a:lumMod val="75000"/>
                  <a:lumOff val="25000"/>
                </a:schemeClr>
              </a:solidFill>
              <a:latin typeface="+mn-lt"/>
            </a:endParaRPr>
          </a:p>
        </p:txBody>
      </p:sp>
      <p:grpSp>
        <p:nvGrpSpPr>
          <p:cNvPr id="8" name="Group 17"/>
          <p:cNvGrpSpPr/>
          <p:nvPr/>
        </p:nvGrpSpPr>
        <p:grpSpPr>
          <a:xfrm>
            <a:off x="1623848" y="2096814"/>
            <a:ext cx="8639504" cy="3610303"/>
            <a:chOff x="1965278" y="2396470"/>
            <a:chExt cx="7956644" cy="3312680"/>
          </a:xfrm>
        </p:grpSpPr>
        <p:grpSp>
          <p:nvGrpSpPr>
            <p:cNvPr id="10" name="Group 20"/>
            <p:cNvGrpSpPr/>
            <p:nvPr/>
          </p:nvGrpSpPr>
          <p:grpSpPr>
            <a:xfrm>
              <a:off x="1965278" y="2596615"/>
              <a:ext cx="2928331" cy="2427506"/>
              <a:chOff x="1965278" y="2265529"/>
              <a:chExt cx="2928331" cy="2427506"/>
            </a:xfrm>
          </p:grpSpPr>
          <p:pic>
            <p:nvPicPr>
              <p:cNvPr id="9" name="Picture 7" descr="DJI_001"/>
              <p:cNvPicPr>
                <a:picLocks noChangeAspect="1" noChangeArrowheads="1"/>
              </p:cNvPicPr>
              <p:nvPr/>
            </p:nvPicPr>
            <p:blipFill>
              <a:blip r:embed="rId2" cstate="print"/>
              <a:srcRect/>
              <a:stretch>
                <a:fillRect/>
              </a:stretch>
            </p:blipFill>
            <p:spPr bwMode="auto">
              <a:xfrm>
                <a:off x="1965278" y="3514299"/>
                <a:ext cx="1399749" cy="1178736"/>
              </a:xfrm>
              <a:prstGeom prst="rect">
                <a:avLst/>
              </a:prstGeom>
              <a:noFill/>
            </p:spPr>
          </p:pic>
          <p:grpSp>
            <p:nvGrpSpPr>
              <p:cNvPr id="18" name="Group 28"/>
              <p:cNvGrpSpPr/>
              <p:nvPr/>
            </p:nvGrpSpPr>
            <p:grpSpPr>
              <a:xfrm>
                <a:off x="1992573" y="2265529"/>
                <a:ext cx="2901036" cy="2354239"/>
                <a:chOff x="641445" y="2668137"/>
                <a:chExt cx="2314148" cy="1937983"/>
              </a:xfrm>
            </p:grpSpPr>
            <p:pic>
              <p:nvPicPr>
                <p:cNvPr id="11" name="Picture 9" descr="DJI_002"/>
                <p:cNvPicPr>
                  <a:picLocks noChangeAspect="1" noChangeArrowheads="1"/>
                </p:cNvPicPr>
                <p:nvPr/>
              </p:nvPicPr>
              <p:blipFill>
                <a:blip r:embed="rId3" cstate="print"/>
                <a:srcRect/>
                <a:stretch>
                  <a:fillRect/>
                </a:stretch>
              </p:blipFill>
              <p:spPr bwMode="auto">
                <a:xfrm>
                  <a:off x="1869743" y="3691720"/>
                  <a:ext cx="1076325" cy="914400"/>
                </a:xfrm>
                <a:prstGeom prst="rect">
                  <a:avLst/>
                </a:prstGeom>
                <a:noFill/>
              </p:spPr>
            </p:pic>
            <p:pic>
              <p:nvPicPr>
                <p:cNvPr id="12" name="Picture 10" descr="DJI_003"/>
                <p:cNvPicPr>
                  <a:picLocks noChangeAspect="1" noChangeArrowheads="1"/>
                </p:cNvPicPr>
                <p:nvPr/>
              </p:nvPicPr>
              <p:blipFill>
                <a:blip r:embed="rId4" cstate="print"/>
                <a:srcRect/>
                <a:stretch>
                  <a:fillRect/>
                </a:stretch>
              </p:blipFill>
              <p:spPr bwMode="auto">
                <a:xfrm>
                  <a:off x="1869743" y="2668137"/>
                  <a:ext cx="1085850" cy="914400"/>
                </a:xfrm>
                <a:prstGeom prst="rect">
                  <a:avLst/>
                </a:prstGeom>
                <a:noFill/>
              </p:spPr>
            </p:pic>
            <p:pic>
              <p:nvPicPr>
                <p:cNvPr id="13" name="Picture 11" descr="DJI_004"/>
                <p:cNvPicPr>
                  <a:picLocks noChangeAspect="1" noChangeArrowheads="1"/>
                </p:cNvPicPr>
                <p:nvPr/>
              </p:nvPicPr>
              <p:blipFill>
                <a:blip r:embed="rId5" cstate="print"/>
                <a:srcRect/>
                <a:stretch>
                  <a:fillRect/>
                </a:stretch>
              </p:blipFill>
              <p:spPr bwMode="auto">
                <a:xfrm>
                  <a:off x="641445" y="2668138"/>
                  <a:ext cx="1085850" cy="914400"/>
                </a:xfrm>
                <a:prstGeom prst="rect">
                  <a:avLst/>
                </a:prstGeom>
                <a:noFill/>
              </p:spPr>
            </p:pic>
          </p:grpSp>
        </p:grpSp>
        <p:pic>
          <p:nvPicPr>
            <p:cNvPr id="14" name="Picture 13" descr="D:\final project\reference\images\Original RGB.jpg"/>
            <p:cNvPicPr/>
            <p:nvPr/>
          </p:nvPicPr>
          <p:blipFill>
            <a:blip r:embed="rId6" cstate="print"/>
            <a:srcRect l="8503" t="3394" r="33892" b="3655"/>
            <a:stretch>
              <a:fillRect/>
            </a:stretch>
          </p:blipFill>
          <p:spPr bwMode="auto">
            <a:xfrm>
              <a:off x="6849004" y="2396470"/>
              <a:ext cx="2557952" cy="2918300"/>
            </a:xfrm>
            <a:prstGeom prst="rect">
              <a:avLst/>
            </a:prstGeom>
            <a:noFill/>
            <a:ln w="9525">
              <a:solidFill>
                <a:schemeClr val="tx1"/>
              </a:solidFill>
              <a:miter lim="800000"/>
              <a:headEnd/>
              <a:tailEnd/>
            </a:ln>
          </p:spPr>
        </p:pic>
        <p:sp>
          <p:nvSpPr>
            <p:cNvPr id="15" name="AutoShape 19"/>
            <p:cNvSpPr>
              <a:spLocks noChangeArrowheads="1"/>
            </p:cNvSpPr>
            <p:nvPr/>
          </p:nvSpPr>
          <p:spPr bwMode="auto">
            <a:xfrm>
              <a:off x="5480428" y="3711445"/>
              <a:ext cx="793750" cy="195262"/>
            </a:xfrm>
            <a:prstGeom prst="rightArrow">
              <a:avLst>
                <a:gd name="adj1" fmla="val 50000"/>
                <a:gd name="adj2" fmla="val 101626"/>
              </a:avLst>
            </a:prstGeom>
            <a:solidFill>
              <a:srgbClr val="5A5A5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 name="TextBox 15"/>
            <p:cNvSpPr txBox="1"/>
            <p:nvPr/>
          </p:nvSpPr>
          <p:spPr>
            <a:xfrm>
              <a:off x="2811440" y="5339818"/>
              <a:ext cx="1678674" cy="369332"/>
            </a:xfrm>
            <a:prstGeom prst="rect">
              <a:avLst/>
            </a:prstGeom>
            <a:noFill/>
          </p:spPr>
          <p:txBody>
            <a:bodyPr wrap="square" rtlCol="0">
              <a:spAutoFit/>
            </a:bodyPr>
            <a:lstStyle/>
            <a:p>
              <a:r>
                <a:rPr lang="en-US" sz="2000" b="1" dirty="0" smtClean="0"/>
                <a:t>Drone output </a:t>
              </a:r>
              <a:endParaRPr lang="en-IN" sz="2000" b="1" dirty="0"/>
            </a:p>
          </p:txBody>
        </p:sp>
        <p:sp>
          <p:nvSpPr>
            <p:cNvPr id="17" name="TextBox 16"/>
            <p:cNvSpPr txBox="1"/>
            <p:nvPr/>
          </p:nvSpPr>
          <p:spPr>
            <a:xfrm>
              <a:off x="7383439" y="5349478"/>
              <a:ext cx="2538483" cy="357590"/>
            </a:xfrm>
            <a:prstGeom prst="rect">
              <a:avLst/>
            </a:prstGeom>
            <a:noFill/>
          </p:spPr>
          <p:txBody>
            <a:bodyPr wrap="square" rtlCol="0">
              <a:spAutoFit/>
            </a:bodyPr>
            <a:lstStyle/>
            <a:p>
              <a:r>
                <a:rPr lang="en-US" sz="2000" b="1" dirty="0" smtClean="0"/>
                <a:t>Merged image</a:t>
              </a:r>
              <a:endParaRPr lang="en-IN" sz="2000" b="1" dirty="0"/>
            </a:p>
          </p:txBody>
        </p:sp>
      </p:grpSp>
      <p:sp>
        <p:nvSpPr>
          <p:cNvPr id="19" name="TextBox 18"/>
          <p:cNvSpPr txBox="1"/>
          <p:nvPr/>
        </p:nvSpPr>
        <p:spPr>
          <a:xfrm>
            <a:off x="662151" y="5722930"/>
            <a:ext cx="10752083" cy="830997"/>
          </a:xfrm>
          <a:prstGeom prst="rect">
            <a:avLst/>
          </a:prstGeom>
          <a:noFill/>
        </p:spPr>
        <p:txBody>
          <a:bodyPr wrap="square" rtlCol="0">
            <a:spAutoFit/>
          </a:bodyPr>
          <a:lstStyle/>
          <a:p>
            <a:pPr marL="355600" indent="-355600" algn="ctr"/>
            <a:r>
              <a:rPr lang="en-US" sz="2400" b="1" dirty="0" smtClean="0">
                <a:solidFill>
                  <a:schemeClr val="tx1"/>
                </a:solidFill>
                <a:latin typeface="+mn-lt"/>
              </a:rPr>
              <a:t>Spatial Resolution : </a:t>
            </a:r>
            <a:r>
              <a:rPr lang="en-US" sz="2400" b="1" dirty="0" smtClean="0">
                <a:solidFill>
                  <a:schemeClr val="tx1"/>
                </a:solidFill>
              </a:rPr>
              <a:t>0.4 inch/pixel</a:t>
            </a:r>
            <a:r>
              <a:rPr lang="en-US" sz="2400" b="1" dirty="0" smtClean="0">
                <a:solidFill>
                  <a:schemeClr val="tx1"/>
                </a:solidFill>
                <a:latin typeface="+mn-lt"/>
              </a:rPr>
              <a:t> </a:t>
            </a:r>
          </a:p>
          <a:p>
            <a:pPr marL="355600" indent="-355600" algn="ctr"/>
            <a:r>
              <a:rPr lang="en-US" sz="2400" b="1" dirty="0" err="1" smtClean="0">
                <a:solidFill>
                  <a:schemeClr val="tx1"/>
                </a:solidFill>
                <a:latin typeface="+mn-lt"/>
              </a:rPr>
              <a:t>No.of</a:t>
            </a:r>
            <a:r>
              <a:rPr lang="en-US" sz="2400" b="1" dirty="0" smtClean="0">
                <a:solidFill>
                  <a:schemeClr val="tx1"/>
                </a:solidFill>
                <a:latin typeface="+mn-lt"/>
              </a:rPr>
              <a:t>  bands : 3 ( Red, Green, Blue)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n-lt"/>
                  </a:rPr>
                  <a:t>UAV DATA OUTPUT</a:t>
                </a: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7" name="Rectangle 6"/>
          <p:cNvSpPr/>
          <p:nvPr/>
        </p:nvSpPr>
        <p:spPr>
          <a:xfrm>
            <a:off x="599090" y="966176"/>
            <a:ext cx="10972800" cy="461665"/>
          </a:xfrm>
          <a:prstGeom prst="rect">
            <a:avLst/>
          </a:prstGeom>
        </p:spPr>
        <p:txBody>
          <a:bodyPr wrap="square">
            <a:spAutoFit/>
          </a:bodyPr>
          <a:lstStyle/>
          <a:p>
            <a:pPr marL="355600" indent="-260350" algn="just">
              <a:buFont typeface="Arial" pitchFamily="34" charset="0"/>
              <a:buChar char="•"/>
            </a:pPr>
            <a:r>
              <a:rPr lang="en-US" sz="2400" b="1" dirty="0" smtClean="0">
                <a:solidFill>
                  <a:schemeClr val="tx1">
                    <a:lumMod val="75000"/>
                    <a:lumOff val="25000"/>
                  </a:schemeClr>
                </a:solidFill>
              </a:rPr>
              <a:t>Similarly Multispectral sensor gives NIR band and NDVI map</a:t>
            </a:r>
          </a:p>
        </p:txBody>
      </p:sp>
      <p:sp>
        <p:nvSpPr>
          <p:cNvPr id="19" name="TextBox 18"/>
          <p:cNvSpPr txBox="1"/>
          <p:nvPr/>
        </p:nvSpPr>
        <p:spPr>
          <a:xfrm>
            <a:off x="662151" y="5581036"/>
            <a:ext cx="10752083" cy="830997"/>
          </a:xfrm>
          <a:prstGeom prst="rect">
            <a:avLst/>
          </a:prstGeom>
          <a:noFill/>
        </p:spPr>
        <p:txBody>
          <a:bodyPr wrap="square" rtlCol="0">
            <a:spAutoFit/>
          </a:bodyPr>
          <a:lstStyle/>
          <a:p>
            <a:pPr marL="355600" indent="-355600" algn="ctr"/>
            <a:r>
              <a:rPr lang="en-US" sz="2400" b="1" dirty="0" smtClean="0">
                <a:solidFill>
                  <a:schemeClr val="tx1"/>
                </a:solidFill>
                <a:latin typeface="+mn-lt"/>
              </a:rPr>
              <a:t>Spatial Resolution : </a:t>
            </a:r>
            <a:r>
              <a:rPr lang="en-US" sz="2400" b="1" dirty="0" smtClean="0">
                <a:solidFill>
                  <a:schemeClr val="tx1"/>
                </a:solidFill>
              </a:rPr>
              <a:t>0.4 inch/pixel</a:t>
            </a:r>
            <a:r>
              <a:rPr lang="en-US" sz="2400" b="1" dirty="0" smtClean="0">
                <a:solidFill>
                  <a:schemeClr val="tx1"/>
                </a:solidFill>
                <a:latin typeface="+mn-lt"/>
              </a:rPr>
              <a:t> </a:t>
            </a:r>
          </a:p>
          <a:p>
            <a:pPr marL="355600" indent="-355600" algn="ctr"/>
            <a:r>
              <a:rPr lang="en-US" sz="2400" b="1" dirty="0" err="1" smtClean="0">
                <a:solidFill>
                  <a:schemeClr val="tx1"/>
                </a:solidFill>
                <a:latin typeface="+mn-lt"/>
              </a:rPr>
              <a:t>No.of</a:t>
            </a:r>
            <a:r>
              <a:rPr lang="en-US" sz="2400" b="1" dirty="0" smtClean="0">
                <a:solidFill>
                  <a:schemeClr val="tx1"/>
                </a:solidFill>
                <a:latin typeface="+mn-lt"/>
              </a:rPr>
              <a:t>  bands : 3 ( Red, Green, Blue)</a:t>
            </a:r>
          </a:p>
        </p:txBody>
      </p:sp>
      <p:grpSp>
        <p:nvGrpSpPr>
          <p:cNvPr id="8" name="Group 19"/>
          <p:cNvGrpSpPr/>
          <p:nvPr/>
        </p:nvGrpSpPr>
        <p:grpSpPr>
          <a:xfrm>
            <a:off x="1876098" y="1758143"/>
            <a:ext cx="7677334" cy="3742746"/>
            <a:chOff x="1876098" y="1758143"/>
            <a:chExt cx="7677334" cy="3742746"/>
          </a:xfrm>
        </p:grpSpPr>
        <p:grpSp>
          <p:nvGrpSpPr>
            <p:cNvPr id="9" name="Group 12"/>
            <p:cNvGrpSpPr/>
            <p:nvPr/>
          </p:nvGrpSpPr>
          <p:grpSpPr>
            <a:xfrm>
              <a:off x="1876098" y="2127459"/>
              <a:ext cx="2886973" cy="2512780"/>
              <a:chOff x="1867355" y="2051287"/>
              <a:chExt cx="2353357" cy="2006221"/>
            </a:xfrm>
          </p:grpSpPr>
          <p:pic>
            <p:nvPicPr>
              <p:cNvPr id="26" name="Picture 27" descr="IMG_00003"/>
              <p:cNvPicPr>
                <a:picLocks noChangeAspect="1" noChangeArrowheads="1"/>
              </p:cNvPicPr>
              <p:nvPr/>
            </p:nvPicPr>
            <p:blipFill>
              <a:blip r:embed="rId2" cstate="print"/>
              <a:srcRect/>
              <a:stretch>
                <a:fillRect/>
              </a:stretch>
            </p:blipFill>
            <p:spPr bwMode="auto">
              <a:xfrm flipH="1">
                <a:off x="3125337" y="2070219"/>
                <a:ext cx="1095375" cy="904875"/>
              </a:xfrm>
              <a:prstGeom prst="rect">
                <a:avLst/>
              </a:prstGeom>
              <a:noFill/>
            </p:spPr>
          </p:pic>
          <p:pic>
            <p:nvPicPr>
              <p:cNvPr id="27" name="Picture 26" descr="IMG_00002"/>
              <p:cNvPicPr>
                <a:picLocks noChangeAspect="1" noChangeArrowheads="1"/>
              </p:cNvPicPr>
              <p:nvPr/>
            </p:nvPicPr>
            <p:blipFill>
              <a:blip r:embed="rId3" cstate="print"/>
              <a:srcRect/>
              <a:stretch>
                <a:fillRect/>
              </a:stretch>
            </p:blipFill>
            <p:spPr bwMode="auto">
              <a:xfrm>
                <a:off x="1869744" y="2051287"/>
                <a:ext cx="1076325" cy="914400"/>
              </a:xfrm>
              <a:prstGeom prst="rect">
                <a:avLst/>
              </a:prstGeom>
              <a:noFill/>
            </p:spPr>
          </p:pic>
          <p:pic>
            <p:nvPicPr>
              <p:cNvPr id="28" name="Picture 25" descr="IMG_00001"/>
              <p:cNvPicPr>
                <a:picLocks noChangeAspect="1" noChangeArrowheads="1"/>
              </p:cNvPicPr>
              <p:nvPr/>
            </p:nvPicPr>
            <p:blipFill>
              <a:blip r:embed="rId4" cstate="print"/>
              <a:srcRect/>
              <a:stretch>
                <a:fillRect/>
              </a:stretch>
            </p:blipFill>
            <p:spPr bwMode="auto">
              <a:xfrm>
                <a:off x="3125337" y="3129460"/>
                <a:ext cx="1066800" cy="914400"/>
              </a:xfrm>
              <a:prstGeom prst="rect">
                <a:avLst/>
              </a:prstGeom>
              <a:noFill/>
            </p:spPr>
          </p:pic>
          <p:pic>
            <p:nvPicPr>
              <p:cNvPr id="29" name="Picture 24" descr="IMG_00004"/>
              <p:cNvPicPr>
                <a:picLocks noChangeAspect="1" noChangeArrowheads="1"/>
              </p:cNvPicPr>
              <p:nvPr/>
            </p:nvPicPr>
            <p:blipFill>
              <a:blip r:embed="rId5" cstate="print"/>
              <a:srcRect/>
              <a:stretch>
                <a:fillRect/>
              </a:stretch>
            </p:blipFill>
            <p:spPr bwMode="auto">
              <a:xfrm>
                <a:off x="1867355" y="3143108"/>
                <a:ext cx="1075869" cy="914400"/>
              </a:xfrm>
              <a:prstGeom prst="rect">
                <a:avLst/>
              </a:prstGeom>
              <a:noFill/>
            </p:spPr>
          </p:pic>
        </p:grpSp>
        <p:sp>
          <p:nvSpPr>
            <p:cNvPr id="22" name="AutoShape 19"/>
            <p:cNvSpPr>
              <a:spLocks noChangeArrowheads="1"/>
            </p:cNvSpPr>
            <p:nvPr/>
          </p:nvSpPr>
          <p:spPr bwMode="auto">
            <a:xfrm>
              <a:off x="5335735" y="3134695"/>
              <a:ext cx="793750" cy="195262"/>
            </a:xfrm>
            <a:prstGeom prst="rightArrow">
              <a:avLst>
                <a:gd name="adj1" fmla="val 50000"/>
                <a:gd name="adj2" fmla="val 101626"/>
              </a:avLst>
            </a:prstGeom>
            <a:solidFill>
              <a:srgbClr val="5A5A5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pic>
          <p:nvPicPr>
            <p:cNvPr id="23" name="Picture 22" descr="D:\final_project\reference\images\NDVI by drondeply.png"/>
            <p:cNvPicPr/>
            <p:nvPr/>
          </p:nvPicPr>
          <p:blipFill>
            <a:blip r:embed="rId6" cstate="print"/>
            <a:srcRect l="28688" t="6109" r="28371" b="12540"/>
            <a:stretch>
              <a:fillRect/>
            </a:stretch>
          </p:blipFill>
          <p:spPr bwMode="auto">
            <a:xfrm>
              <a:off x="6508161" y="1758143"/>
              <a:ext cx="3045271" cy="3127755"/>
            </a:xfrm>
            <a:prstGeom prst="rect">
              <a:avLst/>
            </a:prstGeom>
            <a:noFill/>
            <a:ln w="9525">
              <a:solidFill>
                <a:schemeClr val="accent1"/>
              </a:solidFill>
              <a:miter lim="800000"/>
              <a:headEnd/>
              <a:tailEnd/>
            </a:ln>
          </p:spPr>
        </p:pic>
        <p:sp>
          <p:nvSpPr>
            <p:cNvPr id="24" name="TextBox 23"/>
            <p:cNvSpPr txBox="1"/>
            <p:nvPr/>
          </p:nvSpPr>
          <p:spPr>
            <a:xfrm>
              <a:off x="2347414" y="4940489"/>
              <a:ext cx="2797791" cy="369332"/>
            </a:xfrm>
            <a:prstGeom prst="rect">
              <a:avLst/>
            </a:prstGeom>
            <a:noFill/>
          </p:spPr>
          <p:txBody>
            <a:bodyPr wrap="square" rtlCol="0">
              <a:spAutoFit/>
            </a:bodyPr>
            <a:lstStyle/>
            <a:p>
              <a:r>
                <a:rPr lang="en-US" b="1" dirty="0" smtClean="0"/>
                <a:t>Drone Output</a:t>
              </a:r>
              <a:endParaRPr lang="en-IN" b="1" dirty="0"/>
            </a:p>
          </p:txBody>
        </p:sp>
        <p:sp>
          <p:nvSpPr>
            <p:cNvPr id="25" name="TextBox 24"/>
            <p:cNvSpPr txBox="1"/>
            <p:nvPr/>
          </p:nvSpPr>
          <p:spPr>
            <a:xfrm>
              <a:off x="7151427" y="5131557"/>
              <a:ext cx="2101755" cy="369332"/>
            </a:xfrm>
            <a:prstGeom prst="rect">
              <a:avLst/>
            </a:prstGeom>
            <a:noFill/>
          </p:spPr>
          <p:txBody>
            <a:bodyPr wrap="square" rtlCol="0">
              <a:spAutoFit/>
            </a:bodyPr>
            <a:lstStyle/>
            <a:p>
              <a:r>
                <a:rPr lang="en-US" b="1" dirty="0" smtClean="0"/>
                <a:t>Merged Image</a:t>
              </a:r>
              <a:endParaRPr lang="en-IN" b="1" dirty="0"/>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sz="2400" b="1" dirty="0" smtClean="0">
                    <a:solidFill>
                      <a:schemeClr val="bg1"/>
                    </a:solidFill>
                    <a:latin typeface="微软雅黑" pitchFamily="34" charset="-122"/>
                    <a:ea typeface="微软雅黑" pitchFamily="34" charset="-122"/>
                  </a:rPr>
                  <a:t>CROP CONDITION</a:t>
                </a:r>
                <a:endParaRPr lang="en-US" sz="24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7" name="Rectangle 6"/>
          <p:cNvSpPr/>
          <p:nvPr/>
        </p:nvSpPr>
        <p:spPr>
          <a:xfrm>
            <a:off x="599090" y="966176"/>
            <a:ext cx="10972800" cy="1200329"/>
          </a:xfrm>
          <a:prstGeom prst="rect">
            <a:avLst/>
          </a:prstGeom>
        </p:spPr>
        <p:txBody>
          <a:bodyPr wrap="square">
            <a:spAutoFit/>
          </a:bodyPr>
          <a:lstStyle/>
          <a:p>
            <a:pPr marL="273050" indent="-273050" algn="just">
              <a:buFont typeface="Arial" pitchFamily="34" charset="0"/>
              <a:buChar char="•"/>
            </a:pPr>
            <a:r>
              <a:rPr lang="en-US" sz="2400" b="1" dirty="0" smtClean="0">
                <a:solidFill>
                  <a:schemeClr val="tx1">
                    <a:lumMod val="75000"/>
                    <a:lumOff val="25000"/>
                  </a:schemeClr>
                </a:solidFill>
                <a:latin typeface="+mn-lt"/>
              </a:rPr>
              <a:t>The NDVI map is prepared by using NIR and Red band by band </a:t>
            </a:r>
            <a:r>
              <a:rPr lang="en-US" sz="2400" b="1" dirty="0" err="1" smtClean="0">
                <a:solidFill>
                  <a:schemeClr val="tx1">
                    <a:lumMod val="75000"/>
                    <a:lumOff val="25000"/>
                  </a:schemeClr>
                </a:solidFill>
                <a:latin typeface="+mn-lt"/>
              </a:rPr>
              <a:t>ratioing</a:t>
            </a:r>
            <a:r>
              <a:rPr lang="en-US" sz="2400" b="1" dirty="0" smtClean="0">
                <a:solidFill>
                  <a:schemeClr val="tx1">
                    <a:lumMod val="75000"/>
                    <a:lumOff val="25000"/>
                  </a:schemeClr>
                </a:solidFill>
                <a:latin typeface="+mn-lt"/>
              </a:rPr>
              <a:t> equation</a:t>
            </a:r>
          </a:p>
          <a:p>
            <a:pPr marL="273050" indent="-273050" algn="just">
              <a:buFont typeface="Arial" pitchFamily="34" charset="0"/>
              <a:buChar char="•"/>
            </a:pPr>
            <a:r>
              <a:rPr lang="en-US" sz="2400" b="1" dirty="0" smtClean="0">
                <a:solidFill>
                  <a:schemeClr val="tx1">
                    <a:lumMod val="75000"/>
                    <a:lumOff val="25000"/>
                  </a:schemeClr>
                </a:solidFill>
                <a:latin typeface="+mn-lt"/>
              </a:rPr>
              <a:t>To assess the condition of crop health, NDVI value has been classified in to several        classes.</a:t>
            </a:r>
          </a:p>
        </p:txBody>
      </p:sp>
      <p:pic>
        <p:nvPicPr>
          <p:cNvPr id="20" name="Picture 19" descr="D:\final_project\reference\images\Final NDVI.jpg"/>
          <p:cNvPicPr/>
          <p:nvPr/>
        </p:nvPicPr>
        <p:blipFill>
          <a:blip r:embed="rId2" cstate="print"/>
          <a:srcRect l="21060" t="21902" r="52215" b="34582"/>
          <a:stretch>
            <a:fillRect/>
          </a:stretch>
        </p:blipFill>
        <p:spPr bwMode="auto">
          <a:xfrm>
            <a:off x="4203840" y="2317530"/>
            <a:ext cx="3726222" cy="4209413"/>
          </a:xfrm>
          <a:prstGeom prst="rect">
            <a:avLst/>
          </a:prstGeom>
          <a:noFill/>
          <a:ln w="9525">
            <a:solidFill>
              <a:schemeClr val="accent1"/>
            </a:solidFill>
            <a:miter lim="800000"/>
            <a:headEnd/>
            <a:tailEnd/>
          </a:ln>
        </p:spPr>
      </p:pic>
      <p:sp>
        <p:nvSpPr>
          <p:cNvPr id="21" name="Rectangle 20"/>
          <p:cNvSpPr/>
          <p:nvPr/>
        </p:nvSpPr>
        <p:spPr>
          <a:xfrm>
            <a:off x="8387161" y="3244334"/>
            <a:ext cx="2989921" cy="369332"/>
          </a:xfrm>
          <a:prstGeom prst="rect">
            <a:avLst/>
          </a:prstGeom>
        </p:spPr>
        <p:txBody>
          <a:bodyPr wrap="none">
            <a:spAutoFit/>
          </a:bodyPr>
          <a:lstStyle/>
          <a:p>
            <a:r>
              <a:rPr lang="en-US" b="1" dirty="0" smtClean="0"/>
              <a:t>NDVI value Range = (-1 to +1)</a:t>
            </a:r>
            <a:endParaRPr lang="en-IN"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5888" y="410611"/>
            <a:ext cx="9636999" cy="5935594"/>
            <a:chOff x="1265888" y="295424"/>
            <a:chExt cx="9636999" cy="5344451"/>
          </a:xfrm>
        </p:grpSpPr>
        <p:grpSp>
          <p:nvGrpSpPr>
            <p:cNvPr id="3" name="Group 4"/>
            <p:cNvGrpSpPr/>
            <p:nvPr/>
          </p:nvGrpSpPr>
          <p:grpSpPr>
            <a:xfrm>
              <a:off x="1265888" y="295424"/>
              <a:ext cx="9636999" cy="5344451"/>
              <a:chOff x="4826518" y="1268080"/>
              <a:chExt cx="5802217" cy="3883846"/>
            </a:xfrm>
          </p:grpSpPr>
          <p:sp>
            <p:nvSpPr>
              <p:cNvPr id="10" name="Rectangle 9"/>
              <p:cNvSpPr/>
              <p:nvPr/>
            </p:nvSpPr>
            <p:spPr>
              <a:xfrm>
                <a:off x="4826518" y="1501253"/>
                <a:ext cx="5802217" cy="3650673"/>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9750" indent="-269875" algn="just">
                  <a:lnSpc>
                    <a:spcPct val="150000"/>
                  </a:lnSpc>
                  <a:defRPr/>
                </a:pPr>
                <a:r>
                  <a:rPr lang="en-US" sz="2200" b="1" dirty="0" smtClean="0">
                    <a:solidFill>
                      <a:schemeClr val="tx1">
                        <a:lumMod val="75000"/>
                        <a:lumOff val="25000"/>
                      </a:schemeClr>
                    </a:solidFill>
                    <a:latin typeface="+mn-lt"/>
                  </a:rPr>
                  <a:t>		</a:t>
                </a:r>
                <a:r>
                  <a:rPr lang="en-IN" sz="2200" b="1" dirty="0" smtClean="0">
                    <a:solidFill>
                      <a:schemeClr val="tx1">
                        <a:lumMod val="75000"/>
                        <a:lumOff val="25000"/>
                      </a:schemeClr>
                    </a:solidFill>
                  </a:rPr>
                  <a:t>Helpful for </a:t>
                </a:r>
                <a:r>
                  <a:rPr lang="en-IN" sz="2200" b="1" dirty="0" err="1" smtClean="0">
                    <a:solidFill>
                      <a:schemeClr val="tx1">
                        <a:lumMod val="75000"/>
                        <a:lumOff val="25000"/>
                      </a:schemeClr>
                    </a:solidFill>
                  </a:rPr>
                  <a:t>Precesion</a:t>
                </a:r>
                <a:r>
                  <a:rPr lang="en-IN" sz="2200" b="1" dirty="0" smtClean="0">
                    <a:solidFill>
                      <a:schemeClr val="tx1">
                        <a:lumMod val="75000"/>
                        <a:lumOff val="25000"/>
                      </a:schemeClr>
                    </a:solidFill>
                  </a:rPr>
                  <a:t> Farming.</a:t>
                </a:r>
                <a:endParaRPr lang="en-US" sz="2200" b="1" dirty="0" smtClean="0">
                  <a:solidFill>
                    <a:schemeClr val="tx1">
                      <a:lumMod val="75000"/>
                      <a:lumOff val="25000"/>
                    </a:schemeClr>
                  </a:solidFill>
                  <a:latin typeface="+mn-lt"/>
                </a:endParaRPr>
              </a:p>
              <a:p>
                <a:pPr marL="539750" indent="-269875" algn="just">
                  <a:lnSpc>
                    <a:spcPct val="150000"/>
                  </a:lnSpc>
                  <a:defRPr/>
                </a:pPr>
                <a:r>
                  <a:rPr lang="en-US" sz="2200" b="1" dirty="0" smtClean="0">
                    <a:solidFill>
                      <a:schemeClr val="tx1">
                        <a:lumMod val="75000"/>
                        <a:lumOff val="25000"/>
                      </a:schemeClr>
                    </a:solidFill>
                    <a:latin typeface="+mn-lt"/>
                  </a:rPr>
                  <a:t>		Helpful to crop insurance companies to develop better Policies that </a:t>
                </a:r>
              </a:p>
              <a:p>
                <a:pPr marL="539750" indent="-269875" algn="just">
                  <a:lnSpc>
                    <a:spcPct val="150000"/>
                  </a:lnSpc>
                  <a:defRPr/>
                </a:pPr>
                <a:r>
                  <a:rPr lang="en-US" sz="2200" b="1" dirty="0" smtClean="0">
                    <a:solidFill>
                      <a:schemeClr val="tx1">
                        <a:lumMod val="75000"/>
                        <a:lumOff val="25000"/>
                      </a:schemeClr>
                    </a:solidFill>
                    <a:latin typeface="+mn-lt"/>
                  </a:rPr>
                  <a:t>		are more useful to farmers. </a:t>
                </a:r>
              </a:p>
              <a:p>
                <a:pPr marL="539750" indent="-269875" algn="just">
                  <a:lnSpc>
                    <a:spcPct val="150000"/>
                  </a:lnSpc>
                  <a:defRPr/>
                </a:pPr>
                <a:r>
                  <a:rPr lang="en-US" sz="2200" b="1" dirty="0" smtClean="0">
                    <a:solidFill>
                      <a:schemeClr val="tx1">
                        <a:lumMod val="75000"/>
                        <a:lumOff val="25000"/>
                      </a:schemeClr>
                    </a:solidFill>
                    <a:latin typeface="+mn-lt"/>
                  </a:rPr>
                  <a:t>		Help  for provide near accurate estimate of the area under each crop.</a:t>
                </a:r>
              </a:p>
              <a:p>
                <a:pPr marL="539750" indent="-269875" algn="just">
                  <a:lnSpc>
                    <a:spcPct val="150000"/>
                  </a:lnSpc>
                  <a:defRPr/>
                </a:pPr>
                <a:r>
                  <a:rPr lang="en-US" sz="2200" b="1" dirty="0" smtClean="0">
                    <a:solidFill>
                      <a:schemeClr val="tx1">
                        <a:lumMod val="75000"/>
                        <a:lumOff val="25000"/>
                      </a:schemeClr>
                    </a:solidFill>
                    <a:latin typeface="+mn-lt"/>
                  </a:rPr>
                  <a:t>		Help in identifying the supply-demand scenario.</a:t>
                </a:r>
              </a:p>
              <a:p>
                <a:pPr marL="539750" indent="-269875" algn="just">
                  <a:lnSpc>
                    <a:spcPct val="150000"/>
                  </a:lnSpc>
                  <a:defRPr/>
                </a:pPr>
                <a:r>
                  <a:rPr lang="en-US" sz="2200" b="1" dirty="0" smtClean="0">
                    <a:solidFill>
                      <a:schemeClr val="tx1">
                        <a:lumMod val="75000"/>
                        <a:lumOff val="25000"/>
                      </a:schemeClr>
                    </a:solidFill>
                    <a:latin typeface="+mn-lt"/>
                  </a:rPr>
                  <a:t>		System can help in the weed management</a:t>
                </a:r>
              </a:p>
              <a:p>
                <a:pPr marL="539750" indent="-269875" algn="just">
                  <a:lnSpc>
                    <a:spcPct val="150000"/>
                  </a:lnSpc>
                  <a:defRPr/>
                </a:pPr>
                <a:r>
                  <a:rPr lang="en-IN" sz="2200" b="1" dirty="0" smtClean="0">
                    <a:solidFill>
                      <a:schemeClr val="tx1">
                        <a:lumMod val="75000"/>
                        <a:lumOff val="25000"/>
                      </a:schemeClr>
                    </a:solidFill>
                    <a:latin typeface="+mn-lt"/>
                  </a:rPr>
                  <a:t>		We can set irrigation scheduling based on the </a:t>
                </a:r>
                <a:r>
                  <a:rPr lang="en-IN" sz="2200" b="1" smtClean="0">
                    <a:solidFill>
                      <a:schemeClr val="tx1">
                        <a:lumMod val="75000"/>
                        <a:lumOff val="25000"/>
                      </a:schemeClr>
                    </a:solidFill>
                    <a:latin typeface="+mn-lt"/>
                  </a:rPr>
                  <a:t>crop condition.</a:t>
                </a:r>
                <a:endParaRPr lang="en-US" sz="2200" b="1" dirty="0" smtClean="0">
                  <a:solidFill>
                    <a:schemeClr val="tx1">
                      <a:lumMod val="75000"/>
                      <a:lumOff val="25000"/>
                    </a:schemeClr>
                  </a:solidFill>
                  <a:latin typeface="+mn-lt"/>
                </a:endParaRPr>
              </a:p>
              <a:p>
                <a:pPr lvl="0" indent="-342900" algn="ctr" fontAlgn="base">
                  <a:spcBef>
                    <a:spcPct val="0"/>
                  </a:spcBef>
                  <a:spcAft>
                    <a:spcPct val="0"/>
                  </a:spcAft>
                  <a:buFont typeface="Arial" pitchFamily="34" charset="0"/>
                  <a:buChar char="•"/>
                </a:pPr>
                <a:endParaRPr lang="zh-CN" altLang="en-US" sz="2200" b="1" dirty="0">
                  <a:solidFill>
                    <a:schemeClr val="tx1">
                      <a:lumMod val="75000"/>
                      <a:lumOff val="25000"/>
                    </a:schemeClr>
                  </a:solidFill>
                  <a:latin typeface="+mn-lt"/>
                  <a:ea typeface="微软雅黑" pitchFamily="34" charset="-122"/>
                  <a:sym typeface="Arial" pitchFamily="34" charset="0"/>
                </a:endParaRPr>
              </a:p>
            </p:txBody>
          </p:sp>
          <p:grpSp>
            <p:nvGrpSpPr>
              <p:cNvPr id="4" name="Group 7"/>
              <p:cNvGrpSpPr/>
              <p:nvPr/>
            </p:nvGrpSpPr>
            <p:grpSpPr>
              <a:xfrm>
                <a:off x="6195879" y="1268080"/>
                <a:ext cx="3114679" cy="481012"/>
                <a:chOff x="6769095" y="2605584"/>
                <a:chExt cx="3114679" cy="481012"/>
              </a:xfrm>
            </p:grpSpPr>
            <p:sp>
              <p:nvSpPr>
                <p:cNvPr id="12" name="Rectangle 11"/>
                <p:cNvSpPr/>
                <p:nvPr/>
              </p:nvSpPr>
              <p:spPr>
                <a:xfrm>
                  <a:off x="6769095"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altLang="zh-CN" sz="2000" b="1" dirty="0" smtClean="0">
                      <a:solidFill>
                        <a:schemeClr val="bg1"/>
                      </a:solidFill>
                      <a:latin typeface="Aharoni" pitchFamily="2" charset="-79"/>
                      <a:ea typeface="微软雅黑" pitchFamily="34" charset="-122"/>
                      <a:cs typeface="Aharoni" pitchFamily="2" charset="-79"/>
                      <a:sym typeface="Arial" pitchFamily="34" charset="0"/>
                    </a:rPr>
                    <a:t>JUSTIFICATION</a:t>
                  </a:r>
                  <a:endParaRPr lang="en-US" altLang="zh-CN" sz="2000" b="1" dirty="0" smtClean="0">
                    <a:solidFill>
                      <a:schemeClr val="bg1"/>
                    </a:solidFill>
                    <a:latin typeface="Aharoni" pitchFamily="2" charset="-79"/>
                    <a:ea typeface="微软雅黑" pitchFamily="34" charset="-122"/>
                    <a:cs typeface="Aharoni" pitchFamily="2" charset="-79"/>
                    <a:sym typeface="Arial" pitchFamily="34" charset="0"/>
                  </a:endParaRPr>
                </a:p>
              </p:txBody>
            </p:sp>
            <p:sp>
              <p:nvSpPr>
                <p:cNvPr id="13" name="TextBox 12"/>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grpSp>
          <p:nvGrpSpPr>
            <p:cNvPr id="11" name="Group 4">
              <a:extLst>
                <a:ext uri="{FF2B5EF4-FFF2-40B4-BE49-F238E27FC236}">
                  <a16:creationId xmlns="" xmlns:a16="http://schemas.microsoft.com/office/drawing/2014/main" id="{7D884BCA-1978-49CC-8588-5399D7CABDE7}"/>
                </a:ext>
              </a:extLst>
            </p:cNvPr>
            <p:cNvGrpSpPr/>
            <p:nvPr/>
          </p:nvGrpSpPr>
          <p:grpSpPr>
            <a:xfrm rot="5400000">
              <a:off x="581007" y="2622949"/>
              <a:ext cx="2524922" cy="358632"/>
              <a:chOff x="4415924" y="878996"/>
              <a:chExt cx="1580131" cy="190501"/>
            </a:xfrm>
          </p:grpSpPr>
          <p:sp>
            <p:nvSpPr>
              <p:cNvPr id="6" name="Oval 5">
                <a:extLst>
                  <a:ext uri="{FF2B5EF4-FFF2-40B4-BE49-F238E27FC236}">
                    <a16:creationId xmlns="" xmlns:a16="http://schemas.microsoft.com/office/drawing/2014/main" id="{3E53B434-A2A6-4C16-99DD-292CE4FD62C4}"/>
                  </a:ext>
                </a:extLst>
              </p:cNvPr>
              <p:cNvSpPr/>
              <p:nvPr/>
            </p:nvSpPr>
            <p:spPr>
              <a:xfrm>
                <a:off x="4415924" y="878997"/>
                <a:ext cx="190501"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F3E5BC96-17A2-4BD5-BA51-10270687E851}"/>
                  </a:ext>
                </a:extLst>
              </p:cNvPr>
              <p:cNvSpPr/>
              <p:nvPr/>
            </p:nvSpPr>
            <p:spPr>
              <a:xfrm>
                <a:off x="5245504" y="878996"/>
                <a:ext cx="190501"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7CBDE4C1-DAF9-476F-B807-27BE954F6C82}"/>
                  </a:ext>
                </a:extLst>
              </p:cNvPr>
              <p:cNvSpPr/>
              <p:nvPr/>
            </p:nvSpPr>
            <p:spPr>
              <a:xfrm>
                <a:off x="5805553" y="878996"/>
                <a:ext cx="190502"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Oval 13">
            <a:extLst>
              <a:ext uri="{FF2B5EF4-FFF2-40B4-BE49-F238E27FC236}">
                <a16:creationId xmlns="" xmlns:a16="http://schemas.microsoft.com/office/drawing/2014/main" id="{1A06ACCC-548D-4873-BD3B-AD3CA2C095B0}"/>
              </a:ext>
            </a:extLst>
          </p:cNvPr>
          <p:cNvSpPr/>
          <p:nvPr/>
        </p:nvSpPr>
        <p:spPr>
          <a:xfrm rot="5400000">
            <a:off x="1691248" y="3783358"/>
            <a:ext cx="304405" cy="358631"/>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7CBDE4C1-DAF9-476F-B807-27BE954F6C82}"/>
              </a:ext>
            </a:extLst>
          </p:cNvPr>
          <p:cNvSpPr/>
          <p:nvPr/>
        </p:nvSpPr>
        <p:spPr>
          <a:xfrm rot="5400000">
            <a:off x="1663055" y="2244477"/>
            <a:ext cx="338075" cy="35863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3701A590-ABA9-4BD2-BD64-376A4C227798}"/>
              </a:ext>
            </a:extLst>
          </p:cNvPr>
          <p:cNvSpPr/>
          <p:nvPr/>
        </p:nvSpPr>
        <p:spPr>
          <a:xfrm rot="5400000">
            <a:off x="1660181" y="4773832"/>
            <a:ext cx="338075" cy="35863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final_project\reference\images\classified NDVI.png"/>
          <p:cNvPicPr/>
          <p:nvPr/>
        </p:nvPicPr>
        <p:blipFill>
          <a:blip r:embed="rId2" cstate="print"/>
          <a:srcRect l="5725" t="1457" b="3825"/>
          <a:stretch>
            <a:fillRect/>
          </a:stretch>
        </p:blipFill>
        <p:spPr bwMode="auto">
          <a:xfrm>
            <a:off x="2837262" y="551797"/>
            <a:ext cx="6022960" cy="5724766"/>
          </a:xfrm>
          <a:prstGeom prst="rect">
            <a:avLst/>
          </a:prstGeom>
          <a:noFill/>
          <a:ln w="9525">
            <a:noFill/>
            <a:miter lim="800000"/>
            <a:headEnd/>
            <a:tailEnd/>
          </a:ln>
        </p:spPr>
      </p:pic>
      <p:sp>
        <p:nvSpPr>
          <p:cNvPr id="3" name="TextBox 2"/>
          <p:cNvSpPr txBox="1"/>
          <p:nvPr/>
        </p:nvSpPr>
        <p:spPr>
          <a:xfrm>
            <a:off x="7553333" y="3105805"/>
            <a:ext cx="3630304" cy="830997"/>
          </a:xfrm>
          <a:prstGeom prst="rect">
            <a:avLst/>
          </a:prstGeom>
          <a:noFill/>
        </p:spPr>
        <p:txBody>
          <a:bodyPr wrap="square" rtlCol="0">
            <a:spAutoFit/>
          </a:bodyPr>
          <a:lstStyle/>
          <a:p>
            <a:r>
              <a:rPr lang="en-US" sz="2400" b="1" dirty="0" smtClean="0"/>
              <a:t>Classified  NDVI Image </a:t>
            </a:r>
          </a:p>
          <a:p>
            <a:r>
              <a:rPr lang="en-US" sz="2400" b="1" dirty="0" smtClean="0"/>
              <a:t>based on condition </a:t>
            </a:r>
            <a:endParaRPr lang="en-IN"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sz="2400" b="1" dirty="0" smtClean="0">
                    <a:solidFill>
                      <a:schemeClr val="bg1"/>
                    </a:solidFill>
                    <a:latin typeface="微软雅黑" pitchFamily="34" charset="-122"/>
                    <a:ea typeface="微软雅黑" pitchFamily="34" charset="-122"/>
                  </a:rPr>
                  <a:t>CROP ACREAGE ESTIMATION</a:t>
                </a:r>
                <a:endParaRPr lang="en-US" sz="24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grpSp>
        <p:nvGrpSpPr>
          <p:cNvPr id="7" name="Group 6"/>
          <p:cNvGrpSpPr/>
          <p:nvPr/>
        </p:nvGrpSpPr>
        <p:grpSpPr>
          <a:xfrm>
            <a:off x="189388" y="2522347"/>
            <a:ext cx="11300693" cy="3779928"/>
            <a:chOff x="189388" y="2522347"/>
            <a:chExt cx="11300693" cy="3779928"/>
          </a:xfrm>
        </p:grpSpPr>
        <p:graphicFrame>
          <p:nvGraphicFramePr>
            <p:cNvPr id="8" name="Object 2"/>
            <p:cNvGraphicFramePr>
              <a:graphicFrameLocks noChangeAspect="1"/>
            </p:cNvGraphicFramePr>
            <p:nvPr/>
          </p:nvGraphicFramePr>
          <p:xfrm>
            <a:off x="189388" y="2522347"/>
            <a:ext cx="6582929" cy="3728328"/>
          </p:xfrm>
          <a:graphic>
            <a:graphicData uri="http://schemas.openxmlformats.org/presentationml/2006/ole">
              <p:oleObj spid="_x0000_s71682" name="Document" r:id="rId3" imgW="5437279" imgH="2903046" progId="Word.Document.12">
                <p:embed/>
              </p:oleObj>
            </a:graphicData>
          </a:graphic>
        </p:graphicFrame>
        <p:pic>
          <p:nvPicPr>
            <p:cNvPr id="9" name="Picture 8" descr="D:\final_project\reference\images\histogram.png"/>
            <p:cNvPicPr/>
            <p:nvPr/>
          </p:nvPicPr>
          <p:blipFill>
            <a:blip r:embed="rId4" cstate="print"/>
            <a:srcRect l="25708" t="43151" r="43871" b="18322"/>
            <a:stretch>
              <a:fillRect/>
            </a:stretch>
          </p:blipFill>
          <p:spPr bwMode="auto">
            <a:xfrm>
              <a:off x="6182985" y="2538486"/>
              <a:ext cx="5162299" cy="3248166"/>
            </a:xfrm>
            <a:prstGeom prst="rect">
              <a:avLst/>
            </a:prstGeom>
            <a:noFill/>
            <a:ln w="9525">
              <a:solidFill>
                <a:schemeClr val="accent1"/>
              </a:solidFill>
              <a:miter lim="800000"/>
              <a:headEnd/>
              <a:tailEnd/>
            </a:ln>
          </p:spPr>
        </p:pic>
        <p:sp>
          <p:nvSpPr>
            <p:cNvPr id="10" name="Rectangle 9"/>
            <p:cNvSpPr/>
            <p:nvPr/>
          </p:nvSpPr>
          <p:spPr>
            <a:xfrm>
              <a:off x="6379387" y="5905647"/>
              <a:ext cx="5110694" cy="369332"/>
            </a:xfrm>
            <a:prstGeom prst="rect">
              <a:avLst/>
            </a:prstGeom>
          </p:spPr>
          <p:txBody>
            <a:bodyPr wrap="none">
              <a:spAutoFit/>
            </a:bodyPr>
            <a:lstStyle/>
            <a:p>
              <a:r>
                <a:rPr lang="en-IN" b="1" dirty="0" smtClean="0"/>
                <a:t>Histogram of crop condition range and No. of pixels</a:t>
              </a:r>
              <a:endParaRPr lang="en-IN" dirty="0"/>
            </a:p>
          </p:txBody>
        </p:sp>
        <p:sp>
          <p:nvSpPr>
            <p:cNvPr id="11" name="Rectangle 10"/>
            <p:cNvSpPr/>
            <p:nvPr/>
          </p:nvSpPr>
          <p:spPr>
            <a:xfrm>
              <a:off x="1306383" y="5932943"/>
              <a:ext cx="4065537" cy="369332"/>
            </a:xfrm>
            <a:prstGeom prst="rect">
              <a:avLst/>
            </a:prstGeom>
          </p:spPr>
          <p:txBody>
            <a:bodyPr wrap="none">
              <a:spAutoFit/>
            </a:bodyPr>
            <a:lstStyle/>
            <a:p>
              <a:r>
                <a:rPr lang="en-US" b="1" dirty="0" smtClean="0"/>
                <a:t>Overall Crop Condition in the Study Area</a:t>
              </a:r>
              <a:endParaRPr lang="en-IN" dirty="0"/>
            </a:p>
          </p:txBody>
        </p:sp>
      </p:grpSp>
      <p:sp>
        <p:nvSpPr>
          <p:cNvPr id="12" name="Rectangle 11"/>
          <p:cNvSpPr/>
          <p:nvPr/>
        </p:nvSpPr>
        <p:spPr>
          <a:xfrm>
            <a:off x="845932" y="931749"/>
            <a:ext cx="11336827" cy="2308324"/>
          </a:xfrm>
          <a:prstGeom prst="rect">
            <a:avLst/>
          </a:prstGeom>
        </p:spPr>
        <p:txBody>
          <a:bodyPr wrap="square">
            <a:spAutoFit/>
          </a:bodyPr>
          <a:lstStyle/>
          <a:p>
            <a:pPr algn="just"/>
            <a:r>
              <a:rPr lang="en-US" sz="2400" dirty="0" smtClean="0"/>
              <a:t>The area covered according to condition of crop is determined by</a:t>
            </a:r>
          </a:p>
          <a:p>
            <a:pPr algn="just"/>
            <a:endParaRPr lang="en-US" sz="2400" dirty="0" smtClean="0"/>
          </a:p>
          <a:p>
            <a:pPr algn="ctr"/>
            <a:r>
              <a:rPr lang="en-IN" sz="2400" b="1" dirty="0" smtClean="0"/>
              <a:t>Acreage = (No. of pixels of crop class) * (Image pixel resolution)</a:t>
            </a:r>
          </a:p>
          <a:p>
            <a:pPr algn="just"/>
            <a:endParaRPr lang="en-US" sz="2400" b="1" dirty="0" smtClean="0"/>
          </a:p>
          <a:p>
            <a:pPr algn="just"/>
            <a:endParaRPr lang="en-IN" sz="2400" dirty="0" smtClean="0"/>
          </a:p>
          <a:p>
            <a:pPr algn="just"/>
            <a:endParaRPr lang="en-IN"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545014" y="394150"/>
            <a:ext cx="8939048" cy="5502166"/>
            <a:chOff x="5455903" y="1268080"/>
            <a:chExt cx="4784594" cy="3449820"/>
          </a:xfrm>
        </p:grpSpPr>
        <p:sp>
          <p:nvSpPr>
            <p:cNvPr id="3" name="Rectangle 2"/>
            <p:cNvSpPr/>
            <p:nvPr/>
          </p:nvSpPr>
          <p:spPr>
            <a:xfrm>
              <a:off x="5455903" y="1501254"/>
              <a:ext cx="4784594" cy="3216646"/>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672484" y="1268080"/>
              <a:ext cx="2638074" cy="481012"/>
              <a:chOff x="7245700" y="2605584"/>
              <a:chExt cx="2638074" cy="481012"/>
            </a:xfrm>
          </p:grpSpPr>
          <p:sp>
            <p:nvSpPr>
              <p:cNvPr id="5" name="Rectangle 4"/>
              <p:cNvSpPr/>
              <p:nvPr/>
            </p:nvSpPr>
            <p:spPr>
              <a:xfrm>
                <a:off x="7245700" y="2605584"/>
                <a:ext cx="2192553"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icrosoft YaHei" pitchFamily="34" charset="-122"/>
                    <a:ea typeface="Microsoft YaHei" pitchFamily="34" charset="-122"/>
                  </a:rPr>
                  <a:t>CROP CLASSIFICATION</a:t>
                </a:r>
                <a:endParaRPr lang="en-US" sz="2400" b="1" dirty="0">
                  <a:solidFill>
                    <a:schemeClr val="bg1"/>
                  </a:solidFill>
                  <a:latin typeface="Microsoft YaHei" pitchFamily="34" charset="-122"/>
                  <a:ea typeface="Microsoft YaHei" pitchFamily="34" charset="-122"/>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7" name="Rectangle 6"/>
          <p:cNvSpPr/>
          <p:nvPr/>
        </p:nvSpPr>
        <p:spPr>
          <a:xfrm>
            <a:off x="1944380" y="1891874"/>
            <a:ext cx="8366262" cy="2677656"/>
          </a:xfrm>
          <a:prstGeom prst="rect">
            <a:avLst/>
          </a:prstGeom>
        </p:spPr>
        <p:txBody>
          <a:bodyPr wrap="square">
            <a:spAutoFit/>
          </a:bodyPr>
          <a:lstStyle/>
          <a:p>
            <a:pPr marL="450850" indent="-450850" algn="just">
              <a:buFont typeface="Arial" pitchFamily="34" charset="0"/>
              <a:buChar char="•"/>
            </a:pPr>
            <a:r>
              <a:rPr lang="en-US" sz="2400" b="1" dirty="0" smtClean="0">
                <a:latin typeface="+mn-lt"/>
              </a:rPr>
              <a:t>Crop Classification is done using Supervised Classification </a:t>
            </a:r>
          </a:p>
          <a:p>
            <a:pPr marL="450850" indent="-450850" algn="just"/>
            <a:r>
              <a:rPr lang="en-US" sz="2400" b="1" dirty="0" smtClean="0">
                <a:latin typeface="+mn-lt"/>
              </a:rPr>
              <a:t>	technique in two model as below </a:t>
            </a:r>
          </a:p>
          <a:p>
            <a:pPr marL="1260475" indent="-473075">
              <a:buAutoNum type="arabicParenR"/>
            </a:pPr>
            <a:r>
              <a:rPr lang="en-IN" sz="2400" b="1" dirty="0" smtClean="0">
                <a:latin typeface="+mn-lt"/>
              </a:rPr>
              <a:t>Support Vector Machine</a:t>
            </a:r>
          </a:p>
          <a:p>
            <a:pPr marL="1260475" indent="-473075">
              <a:buAutoNum type="arabicParenR"/>
            </a:pPr>
            <a:r>
              <a:rPr lang="en-IN" sz="2400" b="1" dirty="0" smtClean="0">
                <a:latin typeface="+mn-lt"/>
              </a:rPr>
              <a:t>Neural Network</a:t>
            </a:r>
          </a:p>
          <a:p>
            <a:pPr marL="457200" indent="-15875"/>
            <a:endParaRPr lang="en-US" sz="2400" b="1" dirty="0" smtClean="0">
              <a:latin typeface="+mn-lt"/>
            </a:endParaRPr>
          </a:p>
          <a:p>
            <a:pPr marL="450850" indent="-450850" algn="just">
              <a:buFont typeface="Arial" pitchFamily="34" charset="0"/>
              <a:buChar char="•"/>
            </a:pPr>
            <a:r>
              <a:rPr lang="en-US" sz="2400" b="1" dirty="0" smtClean="0">
                <a:latin typeface="+mn-lt"/>
              </a:rPr>
              <a:t>For that training and testing samples are given in the form of polygon feature in QGIS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sz="2400" b="1" dirty="0" smtClean="0">
                    <a:solidFill>
                      <a:schemeClr val="bg1"/>
                    </a:solidFill>
                    <a:latin typeface="微软雅黑" pitchFamily="34" charset="-122"/>
                    <a:ea typeface="微软雅黑" pitchFamily="34" charset="-122"/>
                  </a:rPr>
                  <a:t>OUTPUT OF SVM CLASSIFIER</a:t>
                </a:r>
                <a:endParaRPr lang="en-US" sz="24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_project\reference\images\classified RGB (SVM).png"/>
          <p:cNvPicPr/>
          <p:nvPr/>
        </p:nvPicPr>
        <p:blipFill>
          <a:blip r:embed="rId2" cstate="print"/>
          <a:srcRect l="2774" t="13838" r="11935" b="34726"/>
          <a:stretch>
            <a:fillRect/>
          </a:stretch>
        </p:blipFill>
        <p:spPr bwMode="auto">
          <a:xfrm>
            <a:off x="1142921" y="1513491"/>
            <a:ext cx="9782580" cy="4187690"/>
          </a:xfrm>
          <a:prstGeom prst="rect">
            <a:avLst/>
          </a:prstGeom>
          <a:noFill/>
          <a:ln w="9525">
            <a:solidFill>
              <a:schemeClr val="accent1"/>
            </a:solidFill>
            <a:miter lim="800000"/>
            <a:headEnd/>
            <a:tailEnd/>
          </a:ln>
        </p:spPr>
      </p:pic>
      <p:sp>
        <p:nvSpPr>
          <p:cNvPr id="8" name="TextBox 7"/>
          <p:cNvSpPr txBox="1"/>
          <p:nvPr/>
        </p:nvSpPr>
        <p:spPr>
          <a:xfrm>
            <a:off x="567559" y="5927837"/>
            <a:ext cx="10988565" cy="461665"/>
          </a:xfrm>
          <a:prstGeom prst="rect">
            <a:avLst/>
          </a:prstGeom>
          <a:noFill/>
        </p:spPr>
        <p:txBody>
          <a:bodyPr wrap="square" rtlCol="0">
            <a:spAutoFit/>
          </a:bodyPr>
          <a:lstStyle/>
          <a:p>
            <a:pPr algn="ctr"/>
            <a:r>
              <a:rPr lang="en-US" sz="2400" b="1" dirty="0" smtClean="0"/>
              <a:t> Classified RGB image using SVM</a:t>
            </a:r>
            <a:endParaRPr lang="en-IN" sz="24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589859" y="31532"/>
            <a:ext cx="10997797" cy="6621515"/>
            <a:chOff x="4826518" y="1268080"/>
            <a:chExt cx="5886532" cy="4151644"/>
          </a:xfrm>
        </p:grpSpPr>
        <p:sp>
          <p:nvSpPr>
            <p:cNvPr id="3" name="Rectangle 2"/>
            <p:cNvSpPr/>
            <p:nvPr/>
          </p:nvSpPr>
          <p:spPr>
            <a:xfrm>
              <a:off x="4826518" y="1501254"/>
              <a:ext cx="5886532"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4" name="Group 7"/>
            <p:cNvGrpSpPr/>
            <p:nvPr/>
          </p:nvGrpSpPr>
          <p:grpSpPr>
            <a:xfrm>
              <a:off x="6512149" y="1268080"/>
              <a:ext cx="2798409" cy="481012"/>
              <a:chOff x="7085365" y="2605584"/>
              <a:chExt cx="2798409" cy="481012"/>
            </a:xfrm>
          </p:grpSpPr>
          <p:sp>
            <p:nvSpPr>
              <p:cNvPr id="5" name="Rectangle 4"/>
              <p:cNvSpPr/>
              <p:nvPr/>
            </p:nvSpPr>
            <p:spPr>
              <a:xfrm>
                <a:off x="7085365" y="2605584"/>
                <a:ext cx="2514678"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US" sz="2400" b="1" dirty="0" smtClean="0">
                    <a:solidFill>
                      <a:schemeClr val="bg1"/>
                    </a:solidFill>
                    <a:latin typeface="微软雅黑" pitchFamily="34" charset="-122"/>
                    <a:ea typeface="微软雅黑" pitchFamily="34" charset="-122"/>
                  </a:rPr>
                  <a:t>OUTPUT OF NN CLASSIFIER</a:t>
                </a:r>
                <a:endParaRPr lang="en-US" sz="2400" b="1" dirty="0">
                  <a:solidFill>
                    <a:schemeClr val="bg1"/>
                  </a:solidFill>
                </a:endParaRPr>
              </a:p>
            </p:txBody>
          </p:sp>
          <p:sp>
            <p:nvSpPr>
              <p:cNvPr id="6" name="TextBox 5"/>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6" descr="D:\final_project\reference\images\classified RGB (ANN).png"/>
          <p:cNvPicPr/>
          <p:nvPr/>
        </p:nvPicPr>
        <p:blipFill>
          <a:blip r:embed="rId2" cstate="print"/>
          <a:srcRect l="2961" t="13577" r="9168" b="32071"/>
          <a:stretch>
            <a:fillRect/>
          </a:stretch>
        </p:blipFill>
        <p:spPr bwMode="auto">
          <a:xfrm>
            <a:off x="1213938" y="1497735"/>
            <a:ext cx="9781200" cy="4186800"/>
          </a:xfrm>
          <a:prstGeom prst="rect">
            <a:avLst/>
          </a:prstGeom>
          <a:noFill/>
          <a:ln w="9525">
            <a:solidFill>
              <a:schemeClr val="accent1"/>
            </a:solidFill>
            <a:miter lim="800000"/>
            <a:headEnd/>
            <a:tailEnd/>
          </a:ln>
        </p:spPr>
      </p:pic>
      <p:sp>
        <p:nvSpPr>
          <p:cNvPr id="8" name="Rectangle 7"/>
          <p:cNvSpPr/>
          <p:nvPr/>
        </p:nvSpPr>
        <p:spPr>
          <a:xfrm>
            <a:off x="567559" y="5901594"/>
            <a:ext cx="11020096" cy="461665"/>
          </a:xfrm>
          <a:prstGeom prst="rect">
            <a:avLst/>
          </a:prstGeom>
        </p:spPr>
        <p:txBody>
          <a:bodyPr wrap="square">
            <a:spAutoFit/>
          </a:bodyPr>
          <a:lstStyle/>
          <a:p>
            <a:pPr algn="ctr"/>
            <a:r>
              <a:rPr lang="en-US" sz="2400" b="1" dirty="0" smtClean="0"/>
              <a:t>Classified RGB image using ANN</a:t>
            </a:r>
            <a:endParaRPr lang="en-IN"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1248" y="709684"/>
            <a:ext cx="4517409" cy="461665"/>
          </a:xfrm>
          <a:prstGeom prst="rect">
            <a:avLst/>
          </a:prstGeom>
          <a:noFill/>
        </p:spPr>
        <p:txBody>
          <a:bodyPr wrap="square" rtlCol="0">
            <a:spAutoFit/>
          </a:bodyPr>
          <a:lstStyle/>
          <a:p>
            <a:pPr algn="ctr"/>
            <a:r>
              <a:rPr lang="en-US" sz="2400" b="1" dirty="0" smtClean="0"/>
              <a:t>Comparison of SVM and ANN </a:t>
            </a:r>
            <a:endParaRPr lang="en-IN" sz="2400" b="1" dirty="0"/>
          </a:p>
        </p:txBody>
      </p:sp>
      <p:grpSp>
        <p:nvGrpSpPr>
          <p:cNvPr id="2" name="Group 11"/>
          <p:cNvGrpSpPr/>
          <p:nvPr/>
        </p:nvGrpSpPr>
        <p:grpSpPr>
          <a:xfrm>
            <a:off x="1261225" y="252256"/>
            <a:ext cx="9538146" cy="5927847"/>
            <a:chOff x="5304009" y="1179114"/>
            <a:chExt cx="5105259" cy="3716716"/>
          </a:xfrm>
        </p:grpSpPr>
        <p:sp>
          <p:nvSpPr>
            <p:cNvPr id="6" name="Rectangle 5"/>
            <p:cNvSpPr/>
            <p:nvPr/>
          </p:nvSpPr>
          <p:spPr>
            <a:xfrm>
              <a:off x="5304009" y="1426235"/>
              <a:ext cx="5105259" cy="3469595"/>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4988" lvl="0" indent="-352425" algn="just">
                <a:buFont typeface="Arial" pitchFamily="34" charset="0"/>
                <a:buChar char="•"/>
              </a:pPr>
              <a:endParaRPr lang="en-US" altLang="zh-CN" sz="2100" b="1" dirty="0" smtClean="0">
                <a:solidFill>
                  <a:schemeClr val="tx1">
                    <a:lumMod val="75000"/>
                    <a:lumOff val="25000"/>
                  </a:schemeClr>
                </a:solidFill>
                <a:latin typeface="+mn-lt"/>
                <a:ea typeface="微软雅黑" pitchFamily="34" charset="-122"/>
              </a:endParaRPr>
            </a:p>
          </p:txBody>
        </p:sp>
        <p:grpSp>
          <p:nvGrpSpPr>
            <p:cNvPr id="3" name="Group 7"/>
            <p:cNvGrpSpPr/>
            <p:nvPr/>
          </p:nvGrpSpPr>
          <p:grpSpPr>
            <a:xfrm>
              <a:off x="6756874" y="1179114"/>
              <a:ext cx="2553684" cy="481012"/>
              <a:chOff x="7330090" y="2516618"/>
              <a:chExt cx="2553684" cy="481012"/>
            </a:xfrm>
          </p:grpSpPr>
          <p:sp>
            <p:nvSpPr>
              <p:cNvPr id="8" name="Rectangle 7"/>
              <p:cNvSpPr/>
              <p:nvPr/>
            </p:nvSpPr>
            <p:spPr>
              <a:xfrm>
                <a:off x="7330090" y="2516618"/>
                <a:ext cx="2192553"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algn="ctr"/>
                <a:r>
                  <a:rPr lang="en-IN" sz="2400" b="1" dirty="0" smtClean="0">
                    <a:solidFill>
                      <a:schemeClr val="bg1"/>
                    </a:solidFill>
                    <a:latin typeface="Microsoft YaHei" pitchFamily="34" charset="-122"/>
                    <a:ea typeface="Microsoft YaHei" pitchFamily="34" charset="-122"/>
                  </a:rPr>
                  <a:t>CROP CLASSIFICATION</a:t>
                </a:r>
                <a:endParaRPr lang="en-US" sz="2400" b="1" dirty="0">
                  <a:solidFill>
                    <a:schemeClr val="bg1"/>
                  </a:solidFill>
                  <a:latin typeface="Microsoft YaHei" pitchFamily="34" charset="-122"/>
                  <a:ea typeface="Microsoft YaHei" pitchFamily="34" charset="-122"/>
                </a:endParaRPr>
              </a:p>
            </p:txBody>
          </p:sp>
          <p:sp>
            <p:nvSpPr>
              <p:cNvPr id="9" name="TextBox 8"/>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graphicFrame>
        <p:nvGraphicFramePr>
          <p:cNvPr id="83971" name="Object 3"/>
          <p:cNvGraphicFramePr>
            <a:graphicFrameLocks noChangeAspect="1"/>
          </p:cNvGraphicFramePr>
          <p:nvPr/>
        </p:nvGraphicFramePr>
        <p:xfrm>
          <a:off x="1450757" y="1528763"/>
          <a:ext cx="9144000" cy="4776787"/>
        </p:xfrm>
        <a:graphic>
          <a:graphicData uri="http://schemas.openxmlformats.org/presentationml/2006/ole">
            <p:oleObj spid="_x0000_s72706" name="Document" r:id="rId3" imgW="5431146" imgH="2836102" progId="Word.Document.12">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06</a:t>
              </a:r>
              <a:endParaRPr lang="en-US" altLang="zh-CN" sz="13800" b="1" i="1" dirty="0">
                <a:solidFill>
                  <a:schemeClr val="lt1"/>
                </a:solidFill>
                <a:latin typeface="微软雅黑" pitchFamily="34" charset="-122"/>
                <a:ea typeface="微软雅黑" pitchFamily="34" charset="-122"/>
              </a:endParaRPr>
            </a:p>
          </p:txBody>
        </p:sp>
      </p:grpSp>
      <p:sp>
        <p:nvSpPr>
          <p:cNvPr id="11" name="TextBox 10"/>
          <p:cNvSpPr txBox="1"/>
          <p:nvPr/>
        </p:nvSpPr>
        <p:spPr>
          <a:xfrm>
            <a:off x="5568187" y="3100500"/>
            <a:ext cx="6069747" cy="646331"/>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3600" b="1" dirty="0" smtClean="0">
                <a:solidFill>
                  <a:srgbClr val="0269B6"/>
                </a:solidFill>
                <a:latin typeface="微软雅黑" pitchFamily="34" charset="-122"/>
                <a:ea typeface="微软雅黑" pitchFamily="34" charset="-122"/>
              </a:rPr>
              <a:t>Summary and Conclusion</a:t>
            </a:r>
            <a:endParaRPr lang="zh-CN" altLang="en-US" sz="3600" b="1" dirty="0">
              <a:solidFill>
                <a:srgbClr val="0269B6"/>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62370"/>
            <a:ext cx="12192000" cy="461665"/>
            <a:chOff x="0" y="569326"/>
            <a:chExt cx="12192000" cy="461665"/>
          </a:xfrm>
        </p:grpSpPr>
        <p:sp>
          <p:nvSpPr>
            <p:cNvPr id="3" name="Rectangle 2"/>
            <p:cNvSpPr/>
            <p:nvPr/>
          </p:nvSpPr>
          <p:spPr>
            <a:xfrm>
              <a:off x="0" y="571740"/>
              <a:ext cx="12192000" cy="438103"/>
            </a:xfrm>
            <a:prstGeom prst="rect">
              <a:avLst/>
            </a:prstGeom>
            <a:solidFill>
              <a:srgbClr val="18578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endParaRPr lang="en-US" sz="2400" b="1" dirty="0">
                <a:solidFill>
                  <a:schemeClr val="bg1"/>
                </a:solidFill>
              </a:endParaRPr>
            </a:p>
          </p:txBody>
        </p:sp>
        <p:sp>
          <p:nvSpPr>
            <p:cNvPr id="4" name="Rectangle 3"/>
            <p:cNvSpPr/>
            <p:nvPr/>
          </p:nvSpPr>
          <p:spPr>
            <a:xfrm>
              <a:off x="259306" y="569326"/>
              <a:ext cx="11932693" cy="461665"/>
            </a:xfrm>
            <a:prstGeom prst="rect">
              <a:avLst/>
            </a:prstGeom>
          </p:spPr>
          <p:txBody>
            <a:bodyPr wrap="square">
              <a:spAutoFit/>
            </a:bodyPr>
            <a:lstStyle/>
            <a:p>
              <a:pPr algn="ctr"/>
              <a:r>
                <a:rPr lang="en-US" sz="2400" b="1" dirty="0" smtClean="0">
                  <a:solidFill>
                    <a:schemeClr val="bg1"/>
                  </a:solidFill>
                  <a:latin typeface="微软雅黑" pitchFamily="34" charset="-122"/>
                  <a:ea typeface="微软雅黑" pitchFamily="34" charset="-122"/>
                </a:rPr>
                <a:t>Summary</a:t>
              </a:r>
              <a:endParaRPr lang="en-US" sz="2400" b="1" dirty="0">
                <a:solidFill>
                  <a:schemeClr val="bg1"/>
                </a:solidFill>
              </a:endParaRPr>
            </a:p>
          </p:txBody>
        </p:sp>
      </p:grpSp>
      <p:sp>
        <p:nvSpPr>
          <p:cNvPr id="5" name="Rectangle 4"/>
          <p:cNvSpPr/>
          <p:nvPr/>
        </p:nvSpPr>
        <p:spPr>
          <a:xfrm>
            <a:off x="572721" y="664905"/>
            <a:ext cx="10809512" cy="6924973"/>
          </a:xfrm>
          <a:prstGeom prst="rect">
            <a:avLst/>
          </a:prstGeom>
        </p:spPr>
        <p:txBody>
          <a:bodyPr wrap="square">
            <a:spAutoFit/>
          </a:bodyPr>
          <a:lstStyle/>
          <a:p>
            <a:pPr marL="514350" indent="-514350" algn="just">
              <a:buFont typeface="Arial" pitchFamily="34" charset="0"/>
              <a:buChar char="•"/>
            </a:pPr>
            <a:r>
              <a:rPr lang="en-US" sz="2400" dirty="0" smtClean="0"/>
              <a:t>Machine learning is a type of artificial intelligence (AI) that provides computers    with the ability to learn without being explicitly programmed. </a:t>
            </a:r>
          </a:p>
          <a:p>
            <a:pPr marL="514350" indent="-514350" algn="just"/>
            <a:endParaRPr lang="en-US" sz="2400" dirty="0" smtClean="0"/>
          </a:p>
          <a:p>
            <a:pPr marL="514350" indent="-514350" algn="just">
              <a:buFont typeface="Arial" pitchFamily="34" charset="0"/>
              <a:buChar char="•"/>
            </a:pPr>
            <a:r>
              <a:rPr lang="en-US" sz="2400" dirty="0" smtClean="0"/>
              <a:t>The proposed machine recommends the suitable crop condition given an image   of the crop with parameters like latitude and longitude. </a:t>
            </a:r>
          </a:p>
          <a:p>
            <a:pPr marL="514350" indent="-514350" algn="just"/>
            <a:endParaRPr lang="en-US" sz="2400" dirty="0" smtClean="0"/>
          </a:p>
          <a:p>
            <a:pPr marL="514350" indent="-514350" algn="just">
              <a:buFont typeface="Arial" pitchFamily="34" charset="0"/>
              <a:buChar char="•"/>
            </a:pPr>
            <a:r>
              <a:rPr lang="en-US" sz="2400" dirty="0" smtClean="0"/>
              <a:t>The system builds up an Image Classifier Model, using SVM and ANN, which acts as an image classifier builder to predict the crop class with improved accuracy. </a:t>
            </a:r>
          </a:p>
          <a:p>
            <a:pPr marL="514350" indent="-514350" algn="just"/>
            <a:endParaRPr lang="en-US" sz="2400" dirty="0" smtClean="0"/>
          </a:p>
          <a:p>
            <a:pPr marL="514350" indent="-514350" algn="just">
              <a:buFont typeface="Arial" pitchFamily="34" charset="0"/>
              <a:buChar char="•"/>
            </a:pPr>
            <a:r>
              <a:rPr lang="en-US" sz="2400" dirty="0" smtClean="0"/>
              <a:t>This study explores the framework of crop identification by remote sensing and     pursues the effective crop identification method.</a:t>
            </a:r>
          </a:p>
          <a:p>
            <a:pPr marL="514350" indent="-514350" algn="just"/>
            <a:endParaRPr lang="en-US" sz="2400" dirty="0" smtClean="0"/>
          </a:p>
          <a:p>
            <a:pPr marL="514350" indent="-514350" algn="just">
              <a:buFont typeface="Arial" pitchFamily="34" charset="0"/>
              <a:buChar char="•"/>
            </a:pPr>
            <a:r>
              <a:rPr lang="en-US" sz="2400" dirty="0" smtClean="0"/>
              <a:t>This study is helpful in  multicrop vegetative crop condition, to analyze the plant health and differentiate the different class of crop.</a:t>
            </a:r>
            <a:endParaRPr lang="en-IN" sz="2400" dirty="0" smtClean="0"/>
          </a:p>
          <a:p>
            <a:pPr marL="514350" lvl="0" indent="-514350" algn="just">
              <a:buFont typeface="Arial" pitchFamily="34" charset="0"/>
              <a:buChar char="•"/>
            </a:pPr>
            <a:endParaRPr lang="en-US" sz="2400" dirty="0" smtClean="0"/>
          </a:p>
          <a:p>
            <a:pPr marL="514350" lvl="0" indent="-514350" algn="just">
              <a:buFont typeface="Arial" pitchFamily="34" charset="0"/>
              <a:buChar char="•"/>
            </a:pPr>
            <a:endParaRPr lang="en-US" sz="2400" b="1" dirty="0" smtClean="0"/>
          </a:p>
          <a:p>
            <a:pPr marL="514350" lvl="0" indent="-514350" algn="just"/>
            <a:r>
              <a:rPr lang="en-US" altLang="zh-CN" sz="2000" dirty="0" smtClean="0">
                <a:solidFill>
                  <a:srgbClr val="262626"/>
                </a:solidFill>
                <a:latin typeface="微软雅黑" pitchFamily="34" charset="-122"/>
                <a:ea typeface="微软雅黑" pitchFamily="34" charset="-122"/>
              </a:rPr>
              <a:t> </a:t>
            </a:r>
          </a:p>
          <a:p>
            <a:pPr marL="514350" lvl="0" indent="-514350" algn="just">
              <a:buFont typeface="Arial" pitchFamily="34" charset="0"/>
              <a:buChar char="•"/>
            </a:pPr>
            <a:endParaRPr lang="en-US" altLang="zh-CN" sz="2000" dirty="0" smtClean="0">
              <a:solidFill>
                <a:srgbClr val="262626"/>
              </a:solidFill>
              <a:latin typeface="微软雅黑" pitchFamily="34" charset="-122"/>
              <a:ea typeface="微软雅黑" pitchFamily="34" charset="-122"/>
            </a:endParaRPr>
          </a:p>
          <a:p>
            <a:pPr marL="171450" lvl="0" indent="-514350" algn="just"/>
            <a:endParaRPr lang="en-US" altLang="zh-CN" sz="2000" dirty="0" smtClean="0">
              <a:solidFill>
                <a:srgbClr val="262626"/>
              </a:solidFill>
              <a:latin typeface="微软雅黑" pitchFamily="34" charset="-122"/>
              <a:ea typeface="微软雅黑" pitchFamily="34" charset="-122"/>
            </a:endParaRPr>
          </a:p>
        </p:txBody>
      </p:sp>
      <p:sp>
        <p:nvSpPr>
          <p:cNvPr id="1030"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1" name="Rectangle 7"/>
          <p:cNvSpPr>
            <a:spLocks noChangeArrowheads="1"/>
          </p:cNvSpPr>
          <p:nvPr/>
        </p:nvSpPr>
        <p:spPr bwMode="auto">
          <a:xfrm>
            <a:off x="0" y="10191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000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17790"/>
            <a:ext cx="12192000" cy="461665"/>
            <a:chOff x="0" y="569326"/>
            <a:chExt cx="12192000" cy="461665"/>
          </a:xfrm>
        </p:grpSpPr>
        <p:sp>
          <p:nvSpPr>
            <p:cNvPr id="3" name="Rectangle 2"/>
            <p:cNvSpPr/>
            <p:nvPr/>
          </p:nvSpPr>
          <p:spPr>
            <a:xfrm>
              <a:off x="0" y="571740"/>
              <a:ext cx="12192000" cy="438103"/>
            </a:xfrm>
            <a:prstGeom prst="rect">
              <a:avLst/>
            </a:prstGeom>
            <a:solidFill>
              <a:srgbClr val="185787"/>
            </a:solidFill>
            <a:ln>
              <a:noFill/>
            </a:ln>
          </p:spPr>
          <p:txBody>
            <a:bodyPr vert="horz" lIns="91440" tIns="45720" rIns="91440" bIns="45720" anchor="t"/>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endParaRPr lang="en-US" sz="2400" b="1" dirty="0">
                <a:solidFill>
                  <a:schemeClr val="bg1"/>
                </a:solidFill>
              </a:endParaRPr>
            </a:p>
          </p:txBody>
        </p:sp>
        <p:sp>
          <p:nvSpPr>
            <p:cNvPr id="4" name="Rectangle 3"/>
            <p:cNvSpPr/>
            <p:nvPr/>
          </p:nvSpPr>
          <p:spPr>
            <a:xfrm>
              <a:off x="259306" y="569326"/>
              <a:ext cx="11932693" cy="461665"/>
            </a:xfrm>
            <a:prstGeom prst="rect">
              <a:avLst/>
            </a:prstGeom>
          </p:spPr>
          <p:txBody>
            <a:bodyPr wrap="square">
              <a:spAutoFit/>
            </a:bodyPr>
            <a:lstStyle/>
            <a:p>
              <a:pPr algn="ctr"/>
              <a:r>
                <a:rPr lang="en-US" sz="2400" b="1" dirty="0" smtClean="0">
                  <a:solidFill>
                    <a:schemeClr val="bg1"/>
                  </a:solidFill>
                  <a:latin typeface="微软雅黑" pitchFamily="34" charset="-122"/>
                  <a:ea typeface="微软雅黑" pitchFamily="34" charset="-122"/>
                </a:rPr>
                <a:t>Conclusion</a:t>
              </a:r>
              <a:endParaRPr lang="en-US" sz="2400" b="1" dirty="0">
                <a:solidFill>
                  <a:schemeClr val="bg1"/>
                </a:solidFill>
              </a:endParaRPr>
            </a:p>
          </p:txBody>
        </p:sp>
      </p:grpSp>
      <p:sp>
        <p:nvSpPr>
          <p:cNvPr id="5" name="Rectangle 4"/>
          <p:cNvSpPr/>
          <p:nvPr/>
        </p:nvSpPr>
        <p:spPr>
          <a:xfrm>
            <a:off x="272956" y="821756"/>
            <a:ext cx="11368585" cy="6247864"/>
          </a:xfrm>
          <a:prstGeom prst="rect">
            <a:avLst/>
          </a:prstGeom>
        </p:spPr>
        <p:txBody>
          <a:bodyPr wrap="square">
            <a:spAutoFit/>
          </a:bodyPr>
          <a:lstStyle/>
          <a:p>
            <a:pPr marL="514350" lvl="0" indent="-514350" algn="just"/>
            <a:r>
              <a:rPr lang="en-US" sz="2400" dirty="0" smtClean="0"/>
              <a:t>From above study it can be conclude that :-</a:t>
            </a:r>
          </a:p>
          <a:p>
            <a:pPr marL="514350" lvl="0" indent="-514350" algn="just"/>
            <a:endParaRPr lang="en-US" sz="2400" dirty="0" smtClean="0"/>
          </a:p>
          <a:p>
            <a:pPr marL="514350" lvl="0" indent="-514350" algn="just">
              <a:buFont typeface="Arial" pitchFamily="34" charset="0"/>
              <a:buChar char="•"/>
            </a:pPr>
            <a:r>
              <a:rPr lang="en-US" sz="2400" dirty="0" smtClean="0"/>
              <a:t>UAV gives better Spatial resolution than Satellite imaginary</a:t>
            </a:r>
          </a:p>
          <a:p>
            <a:pPr marL="514350" lvl="0" indent="-514350" algn="just"/>
            <a:endParaRPr lang="en-US" sz="2400" dirty="0" smtClean="0"/>
          </a:p>
          <a:p>
            <a:pPr marL="514350" lvl="0" indent="-514350" algn="just">
              <a:buFont typeface="Arial" pitchFamily="34" charset="0"/>
              <a:buChar char="•"/>
            </a:pPr>
            <a:r>
              <a:rPr lang="en-US" sz="2400" dirty="0" smtClean="0"/>
              <a:t>NDVI is most successful vegetative index for crop condition assessment</a:t>
            </a:r>
          </a:p>
          <a:p>
            <a:pPr marL="514350" lvl="0" indent="-514350" algn="just"/>
            <a:endParaRPr lang="en-US" sz="2400" dirty="0" smtClean="0"/>
          </a:p>
          <a:p>
            <a:pPr marL="514350" lvl="0" indent="-514350" algn="just">
              <a:buFont typeface="Arial" pitchFamily="34" charset="0"/>
              <a:buChar char="•"/>
            </a:pPr>
            <a:r>
              <a:rPr lang="en-US" sz="2400" dirty="0" smtClean="0"/>
              <a:t>In this study </a:t>
            </a:r>
            <a:r>
              <a:rPr lang="en-IN" sz="2400" dirty="0" smtClean="0"/>
              <a:t>very low values (0.1 and below) of NDVI correspond to barren areas of     rock, sand or snow. Moderate values (0.2 to 0.3) represents shrub and grassland. High values (0.6 to 0.8) indicates healthy vegetation/crop</a:t>
            </a:r>
          </a:p>
          <a:p>
            <a:pPr marL="514350" lvl="0" indent="-514350" algn="just"/>
            <a:endParaRPr lang="en-IN" sz="2400" dirty="0" smtClean="0"/>
          </a:p>
          <a:p>
            <a:pPr marL="514350" lvl="0" indent="-514350" algn="just">
              <a:buFont typeface="Arial" pitchFamily="34" charset="0"/>
              <a:buChar char="•"/>
            </a:pPr>
            <a:r>
              <a:rPr lang="en-US" sz="2400" dirty="0" smtClean="0"/>
              <a:t>SVM gives better accuracy than NN to classify the crop among different classification model.</a:t>
            </a:r>
          </a:p>
          <a:p>
            <a:pPr marL="514350" lvl="0" indent="-514350" algn="just"/>
            <a:endParaRPr lang="en-US" sz="2400" dirty="0" smtClean="0"/>
          </a:p>
          <a:p>
            <a:pPr marL="514350" lvl="0" indent="-514350" algn="just">
              <a:buFont typeface="Arial" pitchFamily="34" charset="0"/>
              <a:buChar char="•"/>
            </a:pPr>
            <a:r>
              <a:rPr lang="en-US" sz="2400" dirty="0" smtClean="0"/>
              <a:t>It may be said that there is a need for consistency, timely and reliable information       sources t facilitate the analysis of crop vegetation.</a:t>
            </a:r>
          </a:p>
          <a:p>
            <a:pPr marL="514350" lvl="0" indent="-514350" algn="just">
              <a:buFont typeface="Arial" pitchFamily="34" charset="0"/>
              <a:buChar char="•"/>
            </a:pPr>
            <a:endParaRPr lang="en-US" altLang="zh-CN" sz="2000" dirty="0" smtClean="0">
              <a:solidFill>
                <a:srgbClr val="262626"/>
              </a:solidFill>
              <a:latin typeface="微软雅黑" pitchFamily="34" charset="-122"/>
              <a:ea typeface="微软雅黑" pitchFamily="34" charset="-122"/>
            </a:endParaRPr>
          </a:p>
          <a:p>
            <a:pPr marL="171450" lvl="0" indent="-514350" algn="just"/>
            <a:endParaRPr lang="en-US" altLang="zh-CN" sz="2000" dirty="0" smtClean="0">
              <a:solidFill>
                <a:srgbClr val="262626"/>
              </a:solidFill>
              <a:latin typeface="微软雅黑" pitchFamily="34" charset="-122"/>
              <a:ea typeface="微软雅黑"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07</a:t>
              </a:r>
              <a:endParaRPr lang="en-US" altLang="zh-CN" sz="13800" b="1" i="1" dirty="0">
                <a:solidFill>
                  <a:schemeClr val="lt1"/>
                </a:solidFill>
                <a:latin typeface="微软雅黑" pitchFamily="34" charset="-122"/>
                <a:ea typeface="微软雅黑" pitchFamily="34" charset="-122"/>
              </a:endParaRPr>
            </a:p>
          </p:txBody>
        </p:sp>
      </p:grpSp>
      <p:sp>
        <p:nvSpPr>
          <p:cNvPr id="11" name="TextBox 10"/>
          <p:cNvSpPr txBox="1"/>
          <p:nvPr/>
        </p:nvSpPr>
        <p:spPr>
          <a:xfrm>
            <a:off x="6011547" y="3100500"/>
            <a:ext cx="6069747" cy="646331"/>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3600" b="1" dirty="0" smtClean="0">
                <a:solidFill>
                  <a:srgbClr val="0269B6"/>
                </a:solidFill>
                <a:latin typeface="微软雅黑" pitchFamily="34" charset="-122"/>
                <a:ea typeface="微软雅黑" pitchFamily="34" charset="-122"/>
              </a:rPr>
              <a:t>References</a:t>
            </a:r>
            <a:endParaRPr lang="zh-CN" altLang="en-US" sz="3600" b="1" dirty="0">
              <a:solidFill>
                <a:srgbClr val="0269B6"/>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5888" y="697219"/>
            <a:ext cx="9636999" cy="5135545"/>
            <a:chOff x="1265888" y="295424"/>
            <a:chExt cx="9636999" cy="5135545"/>
          </a:xfrm>
        </p:grpSpPr>
        <p:grpSp>
          <p:nvGrpSpPr>
            <p:cNvPr id="3" name="Group 4"/>
            <p:cNvGrpSpPr/>
            <p:nvPr/>
          </p:nvGrpSpPr>
          <p:grpSpPr>
            <a:xfrm>
              <a:off x="1265888" y="295424"/>
              <a:ext cx="9636999" cy="5135545"/>
              <a:chOff x="4826518" y="1268080"/>
              <a:chExt cx="5802217" cy="3732033"/>
            </a:xfrm>
          </p:grpSpPr>
          <p:sp>
            <p:nvSpPr>
              <p:cNvPr id="10" name="Rectangle 9"/>
              <p:cNvSpPr/>
              <p:nvPr/>
            </p:nvSpPr>
            <p:spPr>
              <a:xfrm>
                <a:off x="4826518" y="1501253"/>
                <a:ext cx="5802217" cy="349886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539750" indent="-269875" algn="just">
                  <a:lnSpc>
                    <a:spcPct val="150000"/>
                  </a:lnSpc>
                  <a:defRPr/>
                </a:pPr>
                <a:r>
                  <a:rPr lang="en-US" sz="2200" b="1" dirty="0" smtClean="0">
                    <a:solidFill>
                      <a:schemeClr val="tx1">
                        <a:lumMod val="75000"/>
                        <a:lumOff val="25000"/>
                      </a:schemeClr>
                    </a:solidFill>
                    <a:latin typeface="+mn-lt"/>
                  </a:rPr>
                  <a:t>		</a:t>
                </a:r>
              </a:p>
              <a:p>
                <a:pPr marL="539750" indent="-269875" algn="just">
                  <a:lnSpc>
                    <a:spcPct val="150000"/>
                  </a:lnSpc>
                  <a:defRPr/>
                </a:pPr>
                <a:endParaRPr lang="en-US" sz="2200" b="1" dirty="0" smtClean="0">
                  <a:solidFill>
                    <a:schemeClr val="tx1">
                      <a:lumMod val="75000"/>
                      <a:lumOff val="25000"/>
                    </a:schemeClr>
                  </a:solidFill>
                  <a:latin typeface="+mn-lt"/>
                </a:endParaRPr>
              </a:p>
              <a:p>
                <a:pPr marL="539750" indent="-269875" algn="just">
                  <a:lnSpc>
                    <a:spcPct val="150000"/>
                  </a:lnSpc>
                  <a:defRPr/>
                </a:pPr>
                <a:r>
                  <a:rPr lang="en-US" sz="2200" b="1" dirty="0" smtClean="0">
                    <a:solidFill>
                      <a:schemeClr val="tx1">
                        <a:lumMod val="75000"/>
                        <a:lumOff val="25000"/>
                      </a:schemeClr>
                    </a:solidFill>
                    <a:latin typeface="+mn-lt"/>
                  </a:rPr>
                  <a:t>		Collect UAV data for Crop Monitoring.</a:t>
                </a:r>
              </a:p>
              <a:p>
                <a:pPr marL="539750" indent="-269875" algn="just">
                  <a:lnSpc>
                    <a:spcPct val="150000"/>
                  </a:lnSpc>
                  <a:defRPr/>
                </a:pPr>
                <a:r>
                  <a:rPr lang="en-US" sz="2200" b="1" dirty="0" smtClean="0">
                    <a:solidFill>
                      <a:schemeClr val="tx1">
                        <a:lumMod val="75000"/>
                        <a:lumOff val="25000"/>
                      </a:schemeClr>
                    </a:solidFill>
                    <a:latin typeface="+mn-lt"/>
                  </a:rPr>
                  <a:t>		Determination of NDVI value.</a:t>
                </a:r>
              </a:p>
              <a:p>
                <a:pPr marL="539750" indent="-269875" algn="just">
                  <a:lnSpc>
                    <a:spcPct val="150000"/>
                  </a:lnSpc>
                  <a:defRPr/>
                </a:pPr>
                <a:r>
                  <a:rPr lang="en-US" sz="2200" b="1" dirty="0" smtClean="0">
                    <a:solidFill>
                      <a:schemeClr val="tx1">
                        <a:lumMod val="75000"/>
                        <a:lumOff val="25000"/>
                      </a:schemeClr>
                    </a:solidFill>
                  </a:rPr>
                  <a:t>		Crop condition assessment based on NDVI value</a:t>
                </a:r>
              </a:p>
              <a:p>
                <a:pPr marL="539750" indent="-269875" algn="just">
                  <a:lnSpc>
                    <a:spcPct val="150000"/>
                  </a:lnSpc>
                  <a:defRPr/>
                </a:pPr>
                <a:r>
                  <a:rPr lang="en-US" sz="2200" b="1" dirty="0" smtClean="0">
                    <a:solidFill>
                      <a:schemeClr val="tx1">
                        <a:lumMod val="75000"/>
                        <a:lumOff val="25000"/>
                      </a:schemeClr>
                    </a:solidFill>
                    <a:latin typeface="+mn-lt"/>
                  </a:rPr>
                  <a:t>		Crop Classification </a:t>
                </a:r>
              </a:p>
              <a:p>
                <a:pPr marL="539750" indent="-269875" algn="just">
                  <a:lnSpc>
                    <a:spcPct val="150000"/>
                  </a:lnSpc>
                  <a:defRPr/>
                </a:pPr>
                <a:r>
                  <a:rPr lang="en-US" sz="2200" b="1" dirty="0" smtClean="0">
                    <a:solidFill>
                      <a:schemeClr val="tx1">
                        <a:lumMod val="75000"/>
                        <a:lumOff val="25000"/>
                      </a:schemeClr>
                    </a:solidFill>
                    <a:latin typeface="+mn-lt"/>
                  </a:rPr>
                  <a:t>		Crop Acreage Estimation</a:t>
                </a:r>
              </a:p>
              <a:p>
                <a:pPr marL="539750" indent="-269875" algn="just">
                  <a:lnSpc>
                    <a:spcPct val="150000"/>
                  </a:lnSpc>
                  <a:defRPr/>
                </a:pPr>
                <a:endParaRPr lang="en-US" sz="2200" b="1" dirty="0" smtClean="0">
                  <a:solidFill>
                    <a:schemeClr val="tx1">
                      <a:lumMod val="75000"/>
                      <a:lumOff val="25000"/>
                    </a:schemeClr>
                  </a:solidFill>
                  <a:latin typeface="+mn-lt"/>
                </a:endParaRPr>
              </a:p>
              <a:p>
                <a:pPr lvl="0" indent="-342900" algn="ctr" fontAlgn="base">
                  <a:spcBef>
                    <a:spcPct val="0"/>
                  </a:spcBef>
                  <a:spcAft>
                    <a:spcPct val="0"/>
                  </a:spcAft>
                  <a:buFont typeface="Arial" pitchFamily="34" charset="0"/>
                  <a:buChar char="•"/>
                </a:pPr>
                <a:endParaRPr lang="zh-CN" altLang="en-US" sz="2200" b="1" dirty="0">
                  <a:solidFill>
                    <a:schemeClr val="tx1">
                      <a:lumMod val="75000"/>
                      <a:lumOff val="25000"/>
                    </a:schemeClr>
                  </a:solidFill>
                  <a:latin typeface="Arial" pitchFamily="34" charset="0"/>
                  <a:ea typeface="微软雅黑" pitchFamily="34" charset="-122"/>
                  <a:sym typeface="Arial" pitchFamily="34" charset="0"/>
                </a:endParaRPr>
              </a:p>
            </p:txBody>
          </p:sp>
          <p:grpSp>
            <p:nvGrpSpPr>
              <p:cNvPr id="11" name="Group 7"/>
              <p:cNvGrpSpPr/>
              <p:nvPr/>
            </p:nvGrpSpPr>
            <p:grpSpPr>
              <a:xfrm>
                <a:off x="6195879" y="1268080"/>
                <a:ext cx="3114679" cy="481012"/>
                <a:chOff x="6769095" y="2605584"/>
                <a:chExt cx="3114679" cy="481012"/>
              </a:xfrm>
            </p:grpSpPr>
            <p:sp>
              <p:nvSpPr>
                <p:cNvPr id="12" name="Rectangle 11"/>
                <p:cNvSpPr/>
                <p:nvPr/>
              </p:nvSpPr>
              <p:spPr>
                <a:xfrm>
                  <a:off x="6769095"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altLang="zh-CN" sz="2000" b="1" dirty="0" smtClean="0">
                      <a:solidFill>
                        <a:schemeClr val="bg1"/>
                      </a:solidFill>
                      <a:latin typeface="Aharoni" pitchFamily="2" charset="-79"/>
                      <a:ea typeface="微软雅黑" pitchFamily="34" charset="-122"/>
                      <a:cs typeface="Aharoni" pitchFamily="2" charset="-79"/>
                      <a:sym typeface="Arial" pitchFamily="34" charset="0"/>
                    </a:rPr>
                    <a:t>OBJECTIVE</a:t>
                  </a:r>
                  <a:endParaRPr lang="en-US" altLang="zh-CN" sz="2000" b="1" dirty="0" smtClean="0">
                    <a:solidFill>
                      <a:schemeClr val="bg1"/>
                    </a:solidFill>
                    <a:latin typeface="Aharoni" pitchFamily="2" charset="-79"/>
                    <a:ea typeface="微软雅黑" pitchFamily="34" charset="-122"/>
                    <a:cs typeface="Aharoni" pitchFamily="2" charset="-79"/>
                    <a:sym typeface="Arial" pitchFamily="34" charset="0"/>
                  </a:endParaRPr>
                </a:p>
              </p:txBody>
            </p:sp>
            <p:sp>
              <p:nvSpPr>
                <p:cNvPr id="13" name="TextBox 12"/>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grpSp>
          <p:nvGrpSpPr>
            <p:cNvPr id="4" name="Group 4">
              <a:extLst>
                <a:ext uri="{FF2B5EF4-FFF2-40B4-BE49-F238E27FC236}">
                  <a16:creationId xmlns="" xmlns:a16="http://schemas.microsoft.com/office/drawing/2014/main" id="{7D884BCA-1978-49CC-8588-5399D7CABDE7}"/>
                </a:ext>
              </a:extLst>
            </p:cNvPr>
            <p:cNvGrpSpPr/>
            <p:nvPr/>
          </p:nvGrpSpPr>
          <p:grpSpPr>
            <a:xfrm rot="5400000">
              <a:off x="697346" y="2927947"/>
              <a:ext cx="2292208" cy="358631"/>
              <a:chOff x="4679586" y="878988"/>
              <a:chExt cx="1434489" cy="190500"/>
            </a:xfrm>
          </p:grpSpPr>
          <p:sp>
            <p:nvSpPr>
              <p:cNvPr id="5" name="Oval 4">
                <a:extLst>
                  <a:ext uri="{FF2B5EF4-FFF2-40B4-BE49-F238E27FC236}">
                    <a16:creationId xmlns=""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664" y="81878"/>
            <a:ext cx="11464119" cy="7971413"/>
          </a:xfrm>
          <a:prstGeom prst="rect">
            <a:avLst/>
          </a:prstGeom>
          <a:noFill/>
        </p:spPr>
        <p:txBody>
          <a:bodyPr wrap="square" rtlCol="0">
            <a:spAutoFit/>
          </a:bodyPr>
          <a:lstStyle/>
          <a:p>
            <a:pPr marL="450850" indent="-450850" algn="just">
              <a:buFont typeface="Arial" pitchFamily="34" charset="0"/>
              <a:buChar char="•"/>
            </a:pPr>
            <a:r>
              <a:rPr lang="en-US" sz="2000" dirty="0" err="1" smtClean="0"/>
              <a:t>Abhishek</a:t>
            </a:r>
            <a:r>
              <a:rPr lang="en-US" sz="2000" dirty="0" smtClean="0"/>
              <a:t> Kumar </a:t>
            </a:r>
            <a:r>
              <a:rPr lang="en-US" sz="2000" dirty="0" err="1" smtClean="0"/>
              <a:t>Maurya</a:t>
            </a:r>
            <a:r>
              <a:rPr lang="en-US" sz="2000" dirty="0" smtClean="0"/>
              <a:t>. (2011). Estimation of Acreage &amp; Crop Production through Remote Sensing &amp;   GIS Technique. Geospatial world forum.</a:t>
            </a:r>
          </a:p>
          <a:p>
            <a:pPr marL="450850" indent="-450850" algn="just">
              <a:buFont typeface="Arial" pitchFamily="34" charset="0"/>
              <a:buChar char="•"/>
            </a:pPr>
            <a:endParaRPr lang="en-IN" sz="2000" dirty="0" smtClean="0"/>
          </a:p>
          <a:p>
            <a:pPr marL="450850" indent="-450850" algn="just">
              <a:buFont typeface="Arial" pitchFamily="34" charset="0"/>
              <a:buChar char="•"/>
            </a:pPr>
            <a:r>
              <a:rPr lang="en-US" sz="2000" dirty="0" err="1" smtClean="0"/>
              <a:t>Anup</a:t>
            </a:r>
            <a:r>
              <a:rPr lang="en-US" sz="2000" dirty="0" smtClean="0"/>
              <a:t> K. Prasad, Lim </a:t>
            </a:r>
            <a:r>
              <a:rPr lang="en-US" sz="2000" dirty="0" err="1" smtClean="0"/>
              <a:t>Chai</a:t>
            </a:r>
            <a:r>
              <a:rPr lang="en-US" sz="2000" dirty="0" smtClean="0"/>
              <a:t>, </a:t>
            </a:r>
            <a:r>
              <a:rPr lang="en-US" sz="2000" dirty="0" err="1" smtClean="0"/>
              <a:t>Ramesh</a:t>
            </a:r>
            <a:r>
              <a:rPr lang="en-US" sz="2000" dirty="0" smtClean="0"/>
              <a:t> P. Singh, </a:t>
            </a:r>
            <a:r>
              <a:rPr lang="en-US" sz="2000" dirty="0" err="1" smtClean="0"/>
              <a:t>Menas</a:t>
            </a:r>
            <a:r>
              <a:rPr lang="en-US" sz="2000" dirty="0" smtClean="0"/>
              <a:t> </a:t>
            </a:r>
            <a:r>
              <a:rPr lang="en-US" sz="2000" dirty="0" err="1" smtClean="0"/>
              <a:t>Kafatos</a:t>
            </a:r>
            <a:r>
              <a:rPr lang="en-US" sz="2000" dirty="0" smtClean="0"/>
              <a:t>. (2006). Crop yield estimation model for Iowa using remote sensing and surface parameters. International Journal of Applied Earth Observation and    </a:t>
            </a:r>
            <a:r>
              <a:rPr lang="en-US" sz="2000" dirty="0" err="1" smtClean="0"/>
              <a:t>Geoinformation</a:t>
            </a:r>
            <a:r>
              <a:rPr lang="en-US" sz="2000" dirty="0" smtClean="0"/>
              <a:t> 8 , 26–33.</a:t>
            </a:r>
          </a:p>
          <a:p>
            <a:pPr marL="450850" indent="-450850" algn="just">
              <a:buFont typeface="Arial" pitchFamily="34" charset="0"/>
              <a:buChar char="•"/>
            </a:pPr>
            <a:endParaRPr lang="en-IN" sz="2000" dirty="0" smtClean="0"/>
          </a:p>
          <a:p>
            <a:pPr marL="450850" indent="-450850" algn="just">
              <a:buFont typeface="Arial" pitchFamily="34" charset="0"/>
              <a:buChar char="•"/>
            </a:pPr>
            <a:r>
              <a:rPr lang="en-US" sz="2000" dirty="0" smtClean="0"/>
              <a:t>C.-C. Yang, S.O. </a:t>
            </a:r>
            <a:r>
              <a:rPr lang="en-US" sz="2000" dirty="0" err="1" smtClean="0"/>
              <a:t>Prasher</a:t>
            </a:r>
            <a:r>
              <a:rPr lang="en-US" sz="2000" dirty="0" smtClean="0"/>
              <a:t>,  J.-A. Landry, H.S. </a:t>
            </a:r>
            <a:r>
              <a:rPr lang="en-US" sz="2000" dirty="0" err="1" smtClean="0"/>
              <a:t>Ramaswamy</a:t>
            </a:r>
            <a:r>
              <a:rPr lang="en-US" sz="2000" dirty="0" smtClean="0"/>
              <a:t>. (2000). Application of artificial neural networks  in image recognition and classification of crop and weeds. Canadian </a:t>
            </a:r>
            <a:r>
              <a:rPr lang="en-US" sz="2000" dirty="0" err="1" smtClean="0"/>
              <a:t>Biosystems</a:t>
            </a:r>
            <a:r>
              <a:rPr lang="en-US" sz="2000" dirty="0" smtClean="0"/>
              <a:t> Engineering / Le Genie   des </a:t>
            </a:r>
            <a:r>
              <a:rPr lang="en-US" sz="2000" dirty="0" err="1" smtClean="0"/>
              <a:t>biosystems</a:t>
            </a:r>
            <a:r>
              <a:rPr lang="en-US" sz="2000" dirty="0" smtClean="0"/>
              <a:t> au Canada 42(3):147-152.</a:t>
            </a:r>
          </a:p>
          <a:p>
            <a:pPr marL="450850" indent="-450850" algn="just">
              <a:buFont typeface="Arial" pitchFamily="34" charset="0"/>
              <a:buChar char="•"/>
            </a:pPr>
            <a:endParaRPr lang="en-IN" sz="2000" dirty="0" smtClean="0"/>
          </a:p>
          <a:p>
            <a:pPr marL="450850" indent="-450850" algn="just">
              <a:buFont typeface="Arial" pitchFamily="34" charset="0"/>
              <a:buChar char="•"/>
            </a:pPr>
            <a:r>
              <a:rPr lang="en-US" sz="2000" dirty="0" err="1" smtClean="0"/>
              <a:t>Congcong</a:t>
            </a:r>
            <a:r>
              <a:rPr lang="en-US" sz="2000" dirty="0" smtClean="0"/>
              <a:t> Li, </a:t>
            </a:r>
            <a:r>
              <a:rPr lang="en-US" sz="2000" dirty="0" err="1" smtClean="0"/>
              <a:t>Hongjun</a:t>
            </a:r>
            <a:r>
              <a:rPr lang="en-US" sz="2000" dirty="0" smtClean="0"/>
              <a:t> Li, </a:t>
            </a:r>
            <a:r>
              <a:rPr lang="en-US" sz="2000" dirty="0" err="1" smtClean="0"/>
              <a:t>Jiazhen</a:t>
            </a:r>
            <a:r>
              <a:rPr lang="en-US" sz="2000" dirty="0" smtClean="0"/>
              <a:t> Li, </a:t>
            </a:r>
            <a:r>
              <a:rPr lang="en-US" sz="2000" dirty="0" err="1" smtClean="0"/>
              <a:t>Yuping</a:t>
            </a:r>
            <a:r>
              <a:rPr lang="en-US" sz="2000" dirty="0" smtClean="0"/>
              <a:t> Lei, </a:t>
            </a:r>
            <a:r>
              <a:rPr lang="en-US" sz="2000" dirty="0" err="1" smtClean="0"/>
              <a:t>Chunqiang</a:t>
            </a:r>
            <a:r>
              <a:rPr lang="en-US" sz="2000" dirty="0" smtClean="0"/>
              <a:t> Li , </a:t>
            </a:r>
            <a:r>
              <a:rPr lang="en-US" sz="2000" dirty="0" err="1" smtClean="0"/>
              <a:t>Kiril</a:t>
            </a:r>
            <a:r>
              <a:rPr lang="en-US" sz="2000" dirty="0" smtClean="0"/>
              <a:t> </a:t>
            </a:r>
            <a:r>
              <a:rPr lang="en-US" sz="2000" dirty="0" err="1" smtClean="0"/>
              <a:t>Manevski</a:t>
            </a:r>
            <a:r>
              <a:rPr lang="en-US" sz="2000" dirty="0" smtClean="0"/>
              <a:t>, </a:t>
            </a:r>
            <a:r>
              <a:rPr lang="en-US" sz="2000" dirty="0" err="1" smtClean="0"/>
              <a:t>Yanjun</a:t>
            </a:r>
            <a:r>
              <a:rPr lang="en-US" sz="2000" dirty="0" smtClean="0"/>
              <a:t>  </a:t>
            </a:r>
            <a:r>
              <a:rPr lang="en-US" sz="2000" dirty="0" err="1" smtClean="0"/>
              <a:t>Shen</a:t>
            </a:r>
            <a:r>
              <a:rPr lang="en-US" sz="2000" dirty="0" smtClean="0"/>
              <a:t>. (2019). Using NDVI percentiles to monitor real-time crop growth. Computers       and Electronics in Agriculture 162       (2019) 357–363.</a:t>
            </a:r>
          </a:p>
          <a:p>
            <a:pPr marL="450850" indent="-450850" algn="just">
              <a:buFont typeface="Arial" pitchFamily="34" charset="0"/>
              <a:buChar char="•"/>
            </a:pPr>
            <a:endParaRPr lang="en-US" sz="2000" dirty="0" smtClean="0"/>
          </a:p>
          <a:p>
            <a:pPr marL="450850" indent="-450850" algn="just">
              <a:buFont typeface="Arial" pitchFamily="34" charset="0"/>
              <a:buChar char="•"/>
            </a:pPr>
            <a:r>
              <a:rPr lang="en-US" sz="2000" dirty="0" smtClean="0"/>
              <a:t>Glenn O. </a:t>
            </a:r>
            <a:r>
              <a:rPr lang="en-US" sz="2000" dirty="0" err="1" smtClean="0"/>
              <a:t>Biatwright</a:t>
            </a:r>
            <a:r>
              <a:rPr lang="en-US" sz="2000" dirty="0" smtClean="0"/>
              <a:t>, Victor S. Whitehead. (1986). Early Warning and Crop Condition Assessment              Research. IEEE Transactions on </a:t>
            </a:r>
            <a:r>
              <a:rPr lang="en-US" sz="2000" dirty="0" err="1" smtClean="0"/>
              <a:t>Geoscience</a:t>
            </a:r>
            <a:r>
              <a:rPr lang="en-US" sz="2000" dirty="0" smtClean="0"/>
              <a:t> and Remote Sensing GE-24(1):54 – 64.</a:t>
            </a:r>
          </a:p>
          <a:p>
            <a:pPr marL="450850" indent="-450850" algn="just">
              <a:buFont typeface="Arial" pitchFamily="34" charset="0"/>
              <a:buChar char="•"/>
            </a:pPr>
            <a:endParaRPr lang="en-US" sz="2000" dirty="0" smtClean="0"/>
          </a:p>
          <a:p>
            <a:pPr marL="450850" indent="-450850" algn="just">
              <a:buFont typeface="Arial" pitchFamily="34" charset="0"/>
              <a:buChar char="•"/>
            </a:pPr>
            <a:r>
              <a:rPr lang="en-US" sz="2000" dirty="0" err="1" smtClean="0"/>
              <a:t>KarimEnnouri</a:t>
            </a:r>
            <a:r>
              <a:rPr lang="en-US" sz="2000" dirty="0" smtClean="0"/>
              <a:t> and </a:t>
            </a:r>
            <a:r>
              <a:rPr lang="en-US" sz="2000" dirty="0" err="1" smtClean="0"/>
              <a:t>Abdelaziz</a:t>
            </a:r>
            <a:r>
              <a:rPr lang="en-US" sz="2000" dirty="0" smtClean="0"/>
              <a:t> </a:t>
            </a:r>
            <a:r>
              <a:rPr lang="en-US" sz="2000" dirty="0" err="1" smtClean="0"/>
              <a:t>Kallel</a:t>
            </a:r>
            <a:r>
              <a:rPr lang="en-US" sz="2000" dirty="0" smtClean="0"/>
              <a:t>. (2019). Remote Sensing: An Advanced Technique for   Crop Condition Assessment: Digital Research Centre of </a:t>
            </a:r>
            <a:r>
              <a:rPr lang="en-US" sz="2000" dirty="0" err="1" smtClean="0"/>
              <a:t>Sfax</a:t>
            </a:r>
            <a:r>
              <a:rPr lang="en-US" sz="2000" dirty="0" smtClean="0"/>
              <a:t>, </a:t>
            </a:r>
            <a:r>
              <a:rPr lang="en-US" sz="2000" dirty="0" err="1" smtClean="0"/>
              <a:t>Technopark</a:t>
            </a:r>
            <a:r>
              <a:rPr lang="en-US" sz="2000" dirty="0" smtClean="0"/>
              <a:t> of </a:t>
            </a:r>
            <a:r>
              <a:rPr lang="en-US" sz="2000" dirty="0" err="1" smtClean="0"/>
              <a:t>Sfax</a:t>
            </a:r>
            <a:r>
              <a:rPr lang="en-US" sz="2000" dirty="0" smtClean="0"/>
              <a:t>, </a:t>
            </a:r>
            <a:r>
              <a:rPr lang="en-US" sz="2000" dirty="0" err="1" smtClean="0"/>
              <a:t>Sfax</a:t>
            </a:r>
            <a:r>
              <a:rPr lang="en-US" sz="2000" dirty="0" smtClean="0"/>
              <a:t>, Tunisia. Mathematical   Problems in Engineering, Volume 2019, Article ID 9404565.</a:t>
            </a:r>
          </a:p>
          <a:p>
            <a:pPr marL="450850" indent="-450850" algn="just">
              <a:buFont typeface="Arial" pitchFamily="34" charset="0"/>
              <a:buChar char="•"/>
            </a:pPr>
            <a:endParaRPr lang="en-IN" sz="2000" dirty="0" smtClean="0"/>
          </a:p>
          <a:p>
            <a:pPr marL="450850" indent="-450850" algn="just">
              <a:buFont typeface="Arial" pitchFamily="34" charset="0"/>
              <a:buChar char="•"/>
            </a:pPr>
            <a:endParaRPr lang="en-US" sz="2000" dirty="0" smtClean="0"/>
          </a:p>
          <a:p>
            <a:pPr marL="450850" indent="-450850" algn="just">
              <a:buFont typeface="Arial" pitchFamily="34" charset="0"/>
              <a:buChar char="•"/>
            </a:pPr>
            <a:endParaRPr lang="en-IN" sz="2000" dirty="0" smtClean="0"/>
          </a:p>
          <a:p>
            <a:pPr marL="450850" indent="-450850" algn="just">
              <a:buFont typeface="Arial" pitchFamily="34" charset="0"/>
              <a:buChar char="•"/>
            </a:pPr>
            <a:endParaRPr lang="en-IN"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955" y="-122836"/>
            <a:ext cx="11668836" cy="6863417"/>
          </a:xfrm>
          <a:prstGeom prst="rect">
            <a:avLst/>
          </a:prstGeom>
          <a:noFill/>
        </p:spPr>
        <p:txBody>
          <a:bodyPr wrap="square" rtlCol="0">
            <a:spAutoFit/>
          </a:bodyPr>
          <a:lstStyle/>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smtClean="0"/>
              <a:t>Kenichi </a:t>
            </a:r>
            <a:r>
              <a:rPr lang="en-US" sz="2000" dirty="0" err="1" smtClean="0"/>
              <a:t>Tatsumi</a:t>
            </a:r>
            <a:r>
              <a:rPr lang="en-US" sz="2000" dirty="0" smtClean="0"/>
              <a:t>, Yosuke </a:t>
            </a:r>
            <a:r>
              <a:rPr lang="en-US" sz="2000" dirty="0" err="1" smtClean="0"/>
              <a:t>Yamashiki</a:t>
            </a:r>
            <a:r>
              <a:rPr lang="en-US" sz="2000" dirty="0" smtClean="0"/>
              <a:t>, Miguel Angel Canales Torres, </a:t>
            </a:r>
            <a:r>
              <a:rPr lang="en-US" sz="2000" dirty="0" err="1" smtClean="0"/>
              <a:t>Cayo</a:t>
            </a:r>
            <a:r>
              <a:rPr lang="en-US" sz="2000" dirty="0" smtClean="0"/>
              <a:t> </a:t>
            </a:r>
            <a:r>
              <a:rPr lang="en-US" sz="2000" dirty="0" err="1" smtClean="0"/>
              <a:t>Leonidas</a:t>
            </a:r>
            <a:r>
              <a:rPr lang="en-US" sz="2000" dirty="0" smtClean="0"/>
              <a:t> Ramos     </a:t>
            </a:r>
            <a:r>
              <a:rPr lang="en-US" sz="2000" dirty="0" err="1" smtClean="0"/>
              <a:t>Taipe</a:t>
            </a:r>
            <a:r>
              <a:rPr lang="en-US" sz="2000" dirty="0" smtClean="0"/>
              <a:t>. (2015).      Crop classification of upland fields using Random forest of time-series      </a:t>
            </a:r>
            <a:r>
              <a:rPr lang="en-US" sz="2000" dirty="0" err="1" smtClean="0"/>
              <a:t>Landsat</a:t>
            </a:r>
            <a:r>
              <a:rPr lang="en-US" sz="2000" dirty="0" smtClean="0"/>
              <a:t> 7 ETM+ data. Computers and Electronics in Agriculture Volume 115, July 2015,     Pages 171-179.</a:t>
            </a:r>
            <a:endParaRPr lang="en-IN" sz="2000" dirty="0" smtClean="0"/>
          </a:p>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smtClean="0"/>
              <a:t>M. PAL and P. M. MATHER. (2004). Support vector machines for classification in remote    sensing: School of Geography, University of Nottingham, UK. International Journal of Remote Sensing Vol.26, No.5,1007–1011</a:t>
            </a:r>
          </a:p>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smtClean="0"/>
              <a:t>Md. </a:t>
            </a:r>
            <a:r>
              <a:rPr lang="en-US" sz="2000" dirty="0" err="1" smtClean="0"/>
              <a:t>Rejaur</a:t>
            </a:r>
            <a:r>
              <a:rPr lang="en-US" sz="2000" dirty="0" smtClean="0"/>
              <a:t> </a:t>
            </a:r>
            <a:r>
              <a:rPr lang="en-US" sz="2000" dirty="0" err="1" smtClean="0"/>
              <a:t>Rahman</a:t>
            </a:r>
            <a:r>
              <a:rPr lang="en-US" sz="2000" dirty="0" smtClean="0"/>
              <a:t>, A.H.M. </a:t>
            </a:r>
            <a:r>
              <a:rPr lang="en-US" sz="2000" dirty="0" err="1" smtClean="0"/>
              <a:t>Hedayutul</a:t>
            </a:r>
            <a:r>
              <a:rPr lang="en-US" sz="2000" dirty="0" smtClean="0"/>
              <a:t> Islam, Md. </a:t>
            </a:r>
            <a:r>
              <a:rPr lang="en-US" sz="2000" dirty="0" err="1" smtClean="0"/>
              <a:t>Ataur</a:t>
            </a:r>
            <a:r>
              <a:rPr lang="en-US" sz="2000" dirty="0" smtClean="0"/>
              <a:t> </a:t>
            </a:r>
            <a:r>
              <a:rPr lang="en-US" sz="2000" dirty="0" err="1" smtClean="0"/>
              <a:t>Rahman</a:t>
            </a:r>
            <a:r>
              <a:rPr lang="en-US" sz="2000" dirty="0" smtClean="0"/>
              <a:t>. (2004). NDVI Derived Sugarcane Area        Identification and Crop Condition Assessment. Geography.</a:t>
            </a:r>
          </a:p>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err="1" smtClean="0"/>
              <a:t>Meng</a:t>
            </a:r>
            <a:r>
              <a:rPr lang="en-US" sz="2000" dirty="0" smtClean="0"/>
              <a:t> </a:t>
            </a:r>
            <a:r>
              <a:rPr lang="en-US" sz="2000" dirty="0" err="1" smtClean="0"/>
              <a:t>Ji-hua</a:t>
            </a:r>
            <a:r>
              <a:rPr lang="en-US" sz="2000" dirty="0" smtClean="0"/>
              <a:t> and Wu Bing-fang. (2008). Study on the crop condition monitoring methods with remote           sensing. </a:t>
            </a:r>
            <a:endParaRPr lang="en-IN" sz="2000" dirty="0" smtClean="0"/>
          </a:p>
          <a:p>
            <a:pPr marL="355600" indent="-355600" algn="just">
              <a:buFont typeface="Arial" pitchFamily="34" charset="0"/>
              <a:buChar char="•"/>
            </a:pPr>
            <a:endParaRPr lang="en-US" sz="2000" dirty="0" smtClean="0"/>
          </a:p>
          <a:p>
            <a:pPr marL="355600" indent="-355600" algn="just">
              <a:buFont typeface="Arial" pitchFamily="34" charset="0"/>
              <a:buChar char="•"/>
            </a:pPr>
            <a:r>
              <a:rPr lang="en-US" sz="2000" dirty="0" smtClean="0"/>
              <a:t>Miao Zhang, </a:t>
            </a:r>
            <a:r>
              <a:rPr lang="en-US" sz="2000" dirty="0" err="1" smtClean="0"/>
              <a:t>Bingfang</a:t>
            </a:r>
            <a:r>
              <a:rPr lang="en-US" sz="2000" dirty="0" smtClean="0"/>
              <a:t> Wu, </a:t>
            </a:r>
            <a:r>
              <a:rPr lang="en-US" sz="2000" dirty="0" err="1" smtClean="0"/>
              <a:t>Mingzhao</a:t>
            </a:r>
            <a:r>
              <a:rPr lang="en-US" sz="2000" dirty="0" smtClean="0"/>
              <a:t> Yu, </a:t>
            </a:r>
            <a:r>
              <a:rPr lang="en-US" sz="2000" dirty="0" err="1" smtClean="0"/>
              <a:t>Wentao</a:t>
            </a:r>
            <a:r>
              <a:rPr lang="en-US" sz="2000" dirty="0" smtClean="0"/>
              <a:t> </a:t>
            </a:r>
            <a:r>
              <a:rPr lang="en-US" sz="2000" dirty="0" err="1" smtClean="0"/>
              <a:t>Zou</a:t>
            </a:r>
            <a:r>
              <a:rPr lang="en-US" sz="2000" dirty="0" smtClean="0"/>
              <a:t> and Yang </a:t>
            </a:r>
            <a:r>
              <a:rPr lang="en-US" sz="2000" dirty="0" err="1" smtClean="0"/>
              <a:t>Zheng</a:t>
            </a:r>
            <a:r>
              <a:rPr lang="en-US" sz="2000" dirty="0" smtClean="0"/>
              <a:t>. (2014). Crop Condition Assessment with Adjusted NDVI Using the </a:t>
            </a:r>
            <a:r>
              <a:rPr lang="en-US" sz="2000" dirty="0" err="1" smtClean="0"/>
              <a:t>Uncropped</a:t>
            </a:r>
            <a:r>
              <a:rPr lang="en-US" sz="2000" dirty="0" smtClean="0"/>
              <a:t> Arable Land Ratio: Chinese Academy of Sciences, Olympic Village Science Park, W. </a:t>
            </a:r>
            <a:r>
              <a:rPr lang="en-US" sz="2000" dirty="0" err="1" smtClean="0"/>
              <a:t>Beichen</a:t>
            </a:r>
            <a:r>
              <a:rPr lang="en-US" sz="2000" dirty="0" smtClean="0"/>
              <a:t> Road, Beijing 100101, China. Remote Sensing, 2014, 6, 5774-5794.</a:t>
            </a:r>
          </a:p>
          <a:p>
            <a:pPr marL="355600" indent="-355600" algn="just"/>
            <a:endParaRPr lang="en-IN" sz="2000" dirty="0" smtClean="0"/>
          </a:p>
          <a:p>
            <a:pPr marL="355600" indent="-355600" algn="just">
              <a:buFont typeface="Arial" pitchFamily="34" charset="0"/>
              <a:buChar char="•"/>
            </a:pPr>
            <a:r>
              <a:rPr lang="en-US" sz="2000" dirty="0" err="1" smtClean="0"/>
              <a:t>Miss.Snehal</a:t>
            </a:r>
            <a:r>
              <a:rPr lang="en-US" sz="2000" dirty="0" smtClean="0"/>
              <a:t> </a:t>
            </a:r>
            <a:r>
              <a:rPr lang="en-US" sz="2000" dirty="0" err="1" smtClean="0"/>
              <a:t>S.Dahikar</a:t>
            </a:r>
            <a:r>
              <a:rPr lang="en-US" sz="2000" dirty="0" smtClean="0"/>
              <a:t>  and </a:t>
            </a:r>
            <a:r>
              <a:rPr lang="en-US" sz="2000" dirty="0" err="1" smtClean="0"/>
              <a:t>Dr.Sandeep</a:t>
            </a:r>
            <a:r>
              <a:rPr lang="en-US" sz="2000" dirty="0" smtClean="0"/>
              <a:t> </a:t>
            </a:r>
            <a:r>
              <a:rPr lang="en-US" sz="2000" dirty="0" err="1" smtClean="0"/>
              <a:t>V.Rode</a:t>
            </a:r>
            <a:r>
              <a:rPr lang="en-US" sz="2000" dirty="0" smtClean="0"/>
              <a:t>. (2014). Agricultural Crop Yield Prediction Using Artificial      Neural Network Approach. International journal of innovative research in electrical, electronics, instrumentation and control engineering, Vol. 2, Issue 1, January 2014</a:t>
            </a:r>
            <a:endParaRPr lang="en-IN" sz="2000" dirty="0" smtClean="0"/>
          </a:p>
          <a:p>
            <a:pPr marL="355600" indent="-355600" algn="just">
              <a:buFont typeface="Arial" pitchFamily="34" charset="0"/>
              <a:buChar char="•"/>
            </a:pPr>
            <a:endParaRPr lang="en-IN"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46" y="204716"/>
            <a:ext cx="11573302" cy="7171194"/>
          </a:xfrm>
          <a:prstGeom prst="rect">
            <a:avLst/>
          </a:prstGeom>
          <a:noFill/>
        </p:spPr>
        <p:txBody>
          <a:bodyPr wrap="square" rtlCol="0">
            <a:spAutoFit/>
          </a:bodyPr>
          <a:lstStyle/>
          <a:p>
            <a:pPr marL="355600" indent="-355600" algn="just">
              <a:buFont typeface="Arial" pitchFamily="34" charset="0"/>
              <a:buChar char="•"/>
            </a:pPr>
            <a:r>
              <a:rPr lang="en-US" sz="2000" dirty="0" smtClean="0"/>
              <a:t>Mustafa </a:t>
            </a:r>
            <a:r>
              <a:rPr lang="en-US" sz="2000" dirty="0" err="1" smtClean="0"/>
              <a:t>Ustuner</a:t>
            </a:r>
            <a:r>
              <a:rPr lang="en-US" sz="2000" dirty="0" smtClean="0"/>
              <a:t>, </a:t>
            </a:r>
            <a:r>
              <a:rPr lang="en-US" sz="2000" dirty="0" err="1" smtClean="0"/>
              <a:t>Fusun</a:t>
            </a:r>
            <a:r>
              <a:rPr lang="en-US" sz="2000" dirty="0" smtClean="0"/>
              <a:t> </a:t>
            </a:r>
            <a:r>
              <a:rPr lang="en-US" sz="2000" dirty="0" err="1" smtClean="0"/>
              <a:t>Balik</a:t>
            </a:r>
            <a:r>
              <a:rPr lang="en-US" sz="2000" dirty="0" smtClean="0"/>
              <a:t> </a:t>
            </a:r>
            <a:r>
              <a:rPr lang="en-US" sz="2000" dirty="0" err="1" smtClean="0"/>
              <a:t>Sanli</a:t>
            </a:r>
            <a:r>
              <a:rPr lang="en-US" sz="2000" dirty="0" smtClean="0"/>
              <a:t> &amp; </a:t>
            </a:r>
            <a:r>
              <a:rPr lang="en-US" sz="2000" dirty="0" err="1" smtClean="0"/>
              <a:t>Barnali</a:t>
            </a:r>
            <a:r>
              <a:rPr lang="en-US" sz="2000" dirty="0" smtClean="0"/>
              <a:t> Dixon. (2014).  Application of Support Vector Machines for     </a:t>
            </a:r>
            <a:r>
              <a:rPr lang="en-US" sz="2000" dirty="0" err="1" smtClean="0"/>
              <a:t>Landuse</a:t>
            </a:r>
            <a:r>
              <a:rPr lang="en-US" sz="2000" dirty="0" smtClean="0"/>
              <a:t> Classification Using High-Resolution </a:t>
            </a:r>
            <a:r>
              <a:rPr lang="en-US" sz="2000" dirty="0" err="1" smtClean="0"/>
              <a:t>RapidEye</a:t>
            </a:r>
            <a:r>
              <a:rPr lang="en-US" sz="2000" dirty="0" smtClean="0"/>
              <a:t> Images: A Sensitivity Analysis. European Journal of Remote Sensing - 2015, 48: 403-422.</a:t>
            </a:r>
          </a:p>
          <a:p>
            <a:pPr marL="355600" indent="-355600" algn="just"/>
            <a:endParaRPr lang="en-IN" sz="2000" dirty="0" smtClean="0"/>
          </a:p>
          <a:p>
            <a:pPr marL="355600" indent="-355600" algn="just">
              <a:buFont typeface="Arial" pitchFamily="34" charset="0"/>
              <a:buChar char="•"/>
            </a:pPr>
            <a:r>
              <a:rPr lang="en-US" sz="2000" dirty="0" err="1" smtClean="0"/>
              <a:t>Nataliia</a:t>
            </a:r>
            <a:r>
              <a:rPr lang="en-US" sz="2000" dirty="0" smtClean="0"/>
              <a:t> </a:t>
            </a:r>
            <a:r>
              <a:rPr lang="en-US" sz="2000" dirty="0" err="1" smtClean="0"/>
              <a:t>Kussul</a:t>
            </a:r>
            <a:r>
              <a:rPr lang="en-US" sz="2000" dirty="0" smtClean="0"/>
              <a:t>, </a:t>
            </a:r>
            <a:r>
              <a:rPr lang="en-US" sz="2000" dirty="0" err="1" smtClean="0"/>
              <a:t>Mykola</a:t>
            </a:r>
            <a:r>
              <a:rPr lang="en-US" sz="2000" dirty="0" smtClean="0"/>
              <a:t> </a:t>
            </a:r>
            <a:r>
              <a:rPr lang="en-US" sz="2000" dirty="0" err="1" smtClean="0"/>
              <a:t>Lavreniuk</a:t>
            </a:r>
            <a:r>
              <a:rPr lang="en-US" sz="2000" dirty="0" smtClean="0"/>
              <a:t>, </a:t>
            </a:r>
            <a:r>
              <a:rPr lang="en-US" sz="2000" dirty="0" err="1" smtClean="0"/>
              <a:t>Sergii</a:t>
            </a:r>
            <a:r>
              <a:rPr lang="en-US" sz="2000" dirty="0" smtClean="0"/>
              <a:t> </a:t>
            </a:r>
            <a:r>
              <a:rPr lang="en-US" sz="2000" dirty="0" err="1" smtClean="0"/>
              <a:t>Skakun</a:t>
            </a:r>
            <a:r>
              <a:rPr lang="en-US" sz="2000" dirty="0" smtClean="0"/>
              <a:t>, and </a:t>
            </a:r>
            <a:r>
              <a:rPr lang="en-US" sz="2000" dirty="0" err="1" smtClean="0"/>
              <a:t>Andrii</a:t>
            </a:r>
            <a:r>
              <a:rPr lang="en-US" sz="2000" dirty="0" smtClean="0"/>
              <a:t> </a:t>
            </a:r>
            <a:r>
              <a:rPr lang="en-US" sz="2000" dirty="0" err="1" smtClean="0"/>
              <a:t>Shelestov</a:t>
            </a:r>
            <a:r>
              <a:rPr lang="en-US" sz="2000" dirty="0" smtClean="0"/>
              <a:t>. (2017). Deep Learning Classification of Land Cover and Crop Types Using Remote Sensing Data. </a:t>
            </a:r>
            <a:r>
              <a:rPr lang="en-US" sz="2000" dirty="0" smtClean="0">
                <a:solidFill>
                  <a:schemeClr val="tx1"/>
                </a:solidFill>
              </a:rPr>
              <a:t>IEEE </a:t>
            </a:r>
            <a:r>
              <a:rPr lang="en-US" sz="2000" dirty="0" err="1" smtClean="0">
                <a:solidFill>
                  <a:schemeClr val="tx1"/>
                </a:solidFill>
              </a:rPr>
              <a:t>Geoscience</a:t>
            </a:r>
            <a:r>
              <a:rPr lang="en-US" sz="2000" dirty="0" smtClean="0">
                <a:solidFill>
                  <a:schemeClr val="tx1"/>
                </a:solidFill>
              </a:rPr>
              <a:t> and Remote Sensing </a:t>
            </a:r>
            <a:r>
              <a:rPr lang="en-US" sz="2000" dirty="0" err="1" smtClean="0">
                <a:solidFill>
                  <a:schemeClr val="tx1"/>
                </a:solidFill>
              </a:rPr>
              <a:t>Letters</a:t>
            </a:r>
            <a:r>
              <a:rPr lang="en-US" sz="2000" dirty="0" err="1" smtClean="0"/>
              <a:t>PP</a:t>
            </a:r>
            <a:r>
              <a:rPr lang="en-US" sz="2000" dirty="0" smtClean="0"/>
              <a:t>(99):1-5.</a:t>
            </a:r>
          </a:p>
          <a:p>
            <a:pPr marL="355600" indent="-355600" algn="just"/>
            <a:endParaRPr lang="en-IN" sz="2000" dirty="0" smtClean="0"/>
          </a:p>
          <a:p>
            <a:pPr marL="355600" indent="-355600" algn="just">
              <a:buFont typeface="Arial" pitchFamily="34" charset="0"/>
              <a:buChar char="•"/>
            </a:pPr>
            <a:r>
              <a:rPr lang="en-US" sz="2000" dirty="0" smtClean="0"/>
              <a:t>Paul C. </a:t>
            </a:r>
            <a:r>
              <a:rPr lang="en-US" sz="2000" dirty="0" err="1" smtClean="0"/>
              <a:t>Doraiswamy</a:t>
            </a:r>
            <a:r>
              <a:rPr lang="en-US" sz="2000" dirty="0" smtClean="0"/>
              <a:t>, Sophie Moulin, Paul W. Cook, and Alan Stern. (2003). Crop Yield Assessment from      Remote Sensing. Photogrammetric Engineering and Remote Sensing, 69(6):665-674.</a:t>
            </a:r>
          </a:p>
          <a:p>
            <a:pPr marL="355600" indent="-355600" algn="just"/>
            <a:endParaRPr lang="en-US" sz="2000" dirty="0" smtClean="0"/>
          </a:p>
          <a:p>
            <a:pPr marL="355600" indent="-355600" algn="just">
              <a:buFont typeface="Arial" pitchFamily="34" charset="0"/>
              <a:buChar char="•"/>
            </a:pPr>
            <a:r>
              <a:rPr lang="en-US" sz="2000" dirty="0" smtClean="0"/>
              <a:t>R. </a:t>
            </a:r>
            <a:r>
              <a:rPr lang="en-US" sz="2000" dirty="0" err="1" smtClean="0"/>
              <a:t>Poonguzhali</a:t>
            </a:r>
            <a:r>
              <a:rPr lang="en-US" sz="2000" dirty="0" smtClean="0"/>
              <a:t>, </a:t>
            </a:r>
            <a:r>
              <a:rPr lang="en-US" sz="2000" dirty="0" err="1" smtClean="0"/>
              <a:t>A.Vijayabhanu</a:t>
            </a:r>
            <a:r>
              <a:rPr lang="en-US" sz="2000" dirty="0" smtClean="0"/>
              <a:t>. (2019). Crop Condition Assessment using Machine Learning. International  Journal of Recent Technology and Engineering (IJRTE), ISSN: 2277-3878, Volume-7 Issue-6S2.</a:t>
            </a:r>
          </a:p>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smtClean="0"/>
              <a:t>R. S. </a:t>
            </a:r>
            <a:r>
              <a:rPr lang="en-US" sz="2000" dirty="0" err="1" smtClean="0"/>
              <a:t>Defries</a:t>
            </a:r>
            <a:r>
              <a:rPr lang="en-US" sz="2000" dirty="0" smtClean="0"/>
              <a:t> &amp; J. R. G. Townshend. (2007). NDVI-derived land cover classifications at a global </a:t>
            </a:r>
            <a:r>
              <a:rPr lang="en-US" sz="2000" dirty="0" err="1" smtClean="0"/>
              <a:t>cale</a:t>
            </a:r>
            <a:r>
              <a:rPr lang="en-US" sz="2000" dirty="0" smtClean="0"/>
              <a:t>: Laboratory for Global Remote Sensing, Department of Geography, University of Maryland, College Park, Maryland, 20742, U.S.A. International Journal of Remote Sensing.</a:t>
            </a:r>
          </a:p>
          <a:p>
            <a:pPr marL="355600" indent="-355600" algn="just">
              <a:buFont typeface="Arial" pitchFamily="34" charset="0"/>
              <a:buChar char="•"/>
            </a:pPr>
            <a:endParaRPr lang="en-IN" sz="2000" dirty="0" smtClean="0"/>
          </a:p>
          <a:p>
            <a:pPr marL="355600" indent="-355600" algn="just">
              <a:buFont typeface="Arial" pitchFamily="34" charset="0"/>
              <a:buChar char="•"/>
            </a:pPr>
            <a:r>
              <a:rPr lang="en-US" sz="2000" dirty="0" err="1" smtClean="0"/>
              <a:t>Rupali</a:t>
            </a:r>
            <a:r>
              <a:rPr lang="en-US" sz="2000" dirty="0" smtClean="0"/>
              <a:t> R. </a:t>
            </a:r>
            <a:r>
              <a:rPr lang="en-US" sz="2000" dirty="0" err="1" smtClean="0"/>
              <a:t>Surase</a:t>
            </a:r>
            <a:r>
              <a:rPr lang="en-US" sz="2000" dirty="0" smtClean="0"/>
              <a:t>, </a:t>
            </a:r>
            <a:r>
              <a:rPr lang="en-US" sz="2000" dirty="0" err="1" smtClean="0"/>
              <a:t>Karbhari</a:t>
            </a:r>
            <a:r>
              <a:rPr lang="en-US" sz="2000" dirty="0" smtClean="0"/>
              <a:t> V. Kale. (2015).  Multiple Crop Classification Using Various Support Vector          Machine Kernel Functions: Department of Computer Science &amp; IT, DR. B.A.M.U. Aurangabad, INDIA. </a:t>
            </a:r>
            <a:r>
              <a:rPr lang="en-US" sz="2000" dirty="0" err="1" smtClean="0"/>
              <a:t>Rupali</a:t>
            </a:r>
            <a:r>
              <a:rPr lang="en-US" sz="2000" dirty="0" smtClean="0"/>
              <a:t> R. </a:t>
            </a:r>
            <a:r>
              <a:rPr lang="en-US" sz="2000" dirty="0" err="1" smtClean="0"/>
              <a:t>Surase</a:t>
            </a:r>
            <a:r>
              <a:rPr lang="en-US" sz="2000" dirty="0" smtClean="0"/>
              <a:t> Int. Journal of Engineering Research and Applications.</a:t>
            </a:r>
            <a:endParaRPr lang="en-IN" sz="2000" dirty="0" smtClean="0"/>
          </a:p>
          <a:p>
            <a:pPr marL="355600" indent="-355600" algn="just">
              <a:buFont typeface="Arial" pitchFamily="34" charset="0"/>
              <a:buChar char="•"/>
            </a:pPr>
            <a:endParaRPr lang="en-IN" sz="2000" dirty="0" smtClean="0"/>
          </a:p>
          <a:p>
            <a:pPr marL="355600" indent="-355600" algn="just">
              <a:buFont typeface="Arial" pitchFamily="34" charset="0"/>
              <a:buChar char="•"/>
            </a:pPr>
            <a:endParaRPr lang="en-IN" sz="2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660" y="272955"/>
            <a:ext cx="11668836" cy="369332"/>
          </a:xfrm>
          <a:prstGeom prst="rect">
            <a:avLst/>
          </a:prstGeom>
          <a:noFill/>
        </p:spPr>
        <p:txBody>
          <a:bodyPr wrap="square" rtlCol="0">
            <a:spAutoFit/>
          </a:bodyPr>
          <a:lstStyle/>
          <a:p>
            <a:endParaRPr lang="en-IN" dirty="0"/>
          </a:p>
        </p:txBody>
      </p:sp>
      <p:sp>
        <p:nvSpPr>
          <p:cNvPr id="4" name="TextBox 3"/>
          <p:cNvSpPr txBox="1"/>
          <p:nvPr/>
        </p:nvSpPr>
        <p:spPr>
          <a:xfrm>
            <a:off x="436728" y="409433"/>
            <a:ext cx="11286699" cy="3785652"/>
          </a:xfrm>
          <a:prstGeom prst="rect">
            <a:avLst/>
          </a:prstGeom>
          <a:noFill/>
        </p:spPr>
        <p:txBody>
          <a:bodyPr wrap="square" rtlCol="0">
            <a:spAutoFit/>
          </a:bodyPr>
          <a:lstStyle/>
          <a:p>
            <a:pPr marL="355600" indent="-355600" algn="just">
              <a:buFont typeface="Arial" pitchFamily="34" charset="0"/>
              <a:buChar char="•"/>
            </a:pPr>
            <a:r>
              <a:rPr lang="en-US" sz="2000" dirty="0" err="1" smtClean="0"/>
              <a:t>Shunping</a:t>
            </a:r>
            <a:r>
              <a:rPr lang="en-US" sz="2000" dirty="0" smtClean="0"/>
              <a:t> </a:t>
            </a:r>
            <a:r>
              <a:rPr lang="en-US" sz="2000" dirty="0" err="1" smtClean="0"/>
              <a:t>Ji</a:t>
            </a:r>
            <a:r>
              <a:rPr lang="en-US" sz="2000" dirty="0" smtClean="0"/>
              <a:t>, Chi Zhang, </a:t>
            </a:r>
            <a:r>
              <a:rPr lang="en-US" sz="2000" dirty="0" err="1" smtClean="0"/>
              <a:t>Anjian</a:t>
            </a:r>
            <a:r>
              <a:rPr lang="en-US" sz="2000" dirty="0" smtClean="0"/>
              <a:t> </a:t>
            </a:r>
            <a:r>
              <a:rPr lang="en-US" sz="2000" dirty="0" err="1" smtClean="0"/>
              <a:t>Xu</a:t>
            </a:r>
            <a:r>
              <a:rPr lang="en-US" sz="2000" dirty="0" smtClean="0"/>
              <a:t>, </a:t>
            </a:r>
            <a:r>
              <a:rPr lang="en-US" sz="2000" dirty="0" err="1" smtClean="0"/>
              <a:t>Yun</a:t>
            </a:r>
            <a:r>
              <a:rPr lang="en-US" sz="2000" dirty="0" smtClean="0"/>
              <a:t> Shi and </a:t>
            </a:r>
            <a:r>
              <a:rPr lang="en-US" sz="2000" dirty="0" err="1" smtClean="0"/>
              <a:t>Yulin</a:t>
            </a:r>
            <a:r>
              <a:rPr lang="en-US" sz="2000" dirty="0" smtClean="0"/>
              <a:t> </a:t>
            </a:r>
            <a:r>
              <a:rPr lang="en-US" sz="2000" dirty="0" err="1" smtClean="0"/>
              <a:t>Duan</a:t>
            </a:r>
            <a:r>
              <a:rPr lang="en-US" sz="2000" dirty="0" smtClean="0"/>
              <a:t>. (2018). 3D </a:t>
            </a:r>
            <a:r>
              <a:rPr lang="en-US" sz="2000" dirty="0" err="1" smtClean="0"/>
              <a:t>Convolutional</a:t>
            </a:r>
            <a:r>
              <a:rPr lang="en-US" sz="2000" dirty="0" smtClean="0"/>
              <a:t> Neural Networks for Crop Classification with Multi-Temporal Remote Sensing Images. Remote Sensing.</a:t>
            </a:r>
          </a:p>
          <a:p>
            <a:pPr marL="355600" indent="-355600" algn="just"/>
            <a:endParaRPr lang="en-IN" sz="2000" dirty="0" smtClean="0"/>
          </a:p>
          <a:p>
            <a:pPr marL="355600" indent="-355600" algn="just">
              <a:buFont typeface="Arial" pitchFamily="34" charset="0"/>
              <a:buChar char="•"/>
            </a:pPr>
            <a:r>
              <a:rPr lang="en-US" sz="2000" dirty="0" smtClean="0"/>
              <a:t>Wei </a:t>
            </a:r>
            <a:r>
              <a:rPr lang="en-US" sz="2000" dirty="0" err="1" smtClean="0"/>
              <a:t>Shen</a:t>
            </a:r>
            <a:r>
              <a:rPr lang="en-US" sz="2000" dirty="0" smtClean="0"/>
              <a:t>, Mu Zhou, </a:t>
            </a:r>
            <a:r>
              <a:rPr lang="en-US" sz="2000" dirty="0" err="1" smtClean="0"/>
              <a:t>Feng</a:t>
            </a:r>
            <a:r>
              <a:rPr lang="en-US" sz="2000" dirty="0" smtClean="0"/>
              <a:t> Yang, </a:t>
            </a:r>
            <a:r>
              <a:rPr lang="en-US" sz="2000" dirty="0" err="1" smtClean="0"/>
              <a:t>Dongdong</a:t>
            </a:r>
            <a:r>
              <a:rPr lang="en-US" sz="2000" dirty="0" smtClean="0"/>
              <a:t> Yu, Di Dong, </a:t>
            </a:r>
            <a:r>
              <a:rPr lang="en-US" sz="2000" dirty="0" err="1" smtClean="0"/>
              <a:t>Caiyun</a:t>
            </a:r>
            <a:r>
              <a:rPr lang="en-US" sz="2000" dirty="0" smtClean="0"/>
              <a:t> Yang, </a:t>
            </a:r>
            <a:r>
              <a:rPr lang="en-US" sz="2000" dirty="0" err="1" smtClean="0"/>
              <a:t>Yali</a:t>
            </a:r>
            <a:r>
              <a:rPr lang="en-US" sz="2000" dirty="0" smtClean="0"/>
              <a:t> </a:t>
            </a:r>
            <a:r>
              <a:rPr lang="en-US" sz="2000" dirty="0" err="1" smtClean="0"/>
              <a:t>Zang</a:t>
            </a:r>
            <a:r>
              <a:rPr lang="en-US" sz="2000" dirty="0" smtClean="0"/>
              <a:t>, </a:t>
            </a:r>
            <a:r>
              <a:rPr lang="en-US" sz="2000" dirty="0" err="1" smtClean="0"/>
              <a:t>Jie</a:t>
            </a:r>
            <a:r>
              <a:rPr lang="en-US" sz="2000" dirty="0" smtClean="0"/>
              <a:t> </a:t>
            </a:r>
            <a:r>
              <a:rPr lang="en-US" sz="2000" dirty="0" err="1" smtClean="0"/>
              <a:t>Tian</a:t>
            </a:r>
            <a:r>
              <a:rPr lang="en-US" sz="2000" dirty="0" smtClean="0"/>
              <a:t>. (2016). Multi-    crop </a:t>
            </a:r>
            <a:r>
              <a:rPr lang="en-US" sz="2000" dirty="0" err="1" smtClean="0"/>
              <a:t>Convolutional</a:t>
            </a:r>
            <a:r>
              <a:rPr lang="en-US" sz="2000" dirty="0" smtClean="0"/>
              <a:t> Neural Networks for lung nodule malignancy suspiciousness classification: Beijing    Key Laboratory of Molecular Imaging, Beijing 100190, China. Pattern Recognition, Volume 61, January 2017, Pages 663-673.</a:t>
            </a:r>
          </a:p>
          <a:p>
            <a:pPr marL="355600" indent="-355600" algn="just"/>
            <a:endParaRPr lang="en-IN" sz="2000" dirty="0" smtClean="0"/>
          </a:p>
          <a:p>
            <a:pPr marL="355600" indent="-355600" algn="just">
              <a:buFont typeface="Arial" pitchFamily="34" charset="0"/>
              <a:buChar char="•"/>
            </a:pPr>
            <a:r>
              <a:rPr lang="en-US" sz="2000" dirty="0" smtClean="0"/>
              <a:t>Zhang </a:t>
            </a:r>
            <a:r>
              <a:rPr lang="en-US" sz="2000" dirty="0" err="1" smtClean="0"/>
              <a:t>Fumin</a:t>
            </a:r>
            <a:r>
              <a:rPr lang="en-US" sz="2000" dirty="0" smtClean="0"/>
              <a:t>, Zhu </a:t>
            </a:r>
            <a:r>
              <a:rPr lang="en-US" sz="2000" dirty="0" err="1" smtClean="0"/>
              <a:t>Zaichun</a:t>
            </a:r>
            <a:r>
              <a:rPr lang="en-US" sz="2000" dirty="0" smtClean="0"/>
              <a:t>, Pan </a:t>
            </a:r>
            <a:r>
              <a:rPr lang="en-US" sz="2000" dirty="0" err="1" smtClean="0"/>
              <a:t>Yaozhong</a:t>
            </a:r>
            <a:r>
              <a:rPr lang="en-US" sz="2000" dirty="0" smtClean="0"/>
              <a:t>, </a:t>
            </a:r>
            <a:r>
              <a:rPr lang="en-US" sz="2000" dirty="0" err="1" smtClean="0"/>
              <a:t>Hu</a:t>
            </a:r>
            <a:r>
              <a:rPr lang="en-US" sz="2000" dirty="0" smtClean="0"/>
              <a:t> </a:t>
            </a:r>
            <a:r>
              <a:rPr lang="en-US" sz="2000" dirty="0" err="1" smtClean="0"/>
              <a:t>Tangao</a:t>
            </a:r>
            <a:r>
              <a:rPr lang="en-US" sz="2000" dirty="0" smtClean="0"/>
              <a:t>, Zhang </a:t>
            </a:r>
            <a:r>
              <a:rPr lang="en-US" sz="2000" dirty="0" err="1" smtClean="0"/>
              <a:t>Jinshui</a:t>
            </a:r>
            <a:r>
              <a:rPr lang="en-US" sz="2000" dirty="0" smtClean="0"/>
              <a:t>. (2010). Application of remote         sensing technology in crop acreage and yield statistical survey in china. Data Management Center of     National Bureau of Statistics of China. </a:t>
            </a:r>
            <a:endParaRPr lang="en-IN" sz="2000" dirty="0" smtClean="0"/>
          </a:p>
          <a:p>
            <a:pPr marL="355600" indent="-355600" algn="just">
              <a:buFont typeface="Arial" pitchFamily="34" charset="0"/>
              <a:buChar char="•"/>
            </a:pPr>
            <a:endParaRPr lang="en-IN"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191119_115430-01.jpeg"/>
          <p:cNvPicPr>
            <a:picLocks noChangeAspect="1"/>
          </p:cNvPicPr>
          <p:nvPr/>
        </p:nvPicPr>
        <p:blipFill>
          <a:blip r:embed="rId2" cstate="print"/>
          <a:stretch>
            <a:fillRect/>
          </a:stretch>
        </p:blipFill>
        <p:spPr>
          <a:xfrm>
            <a:off x="1523219" y="0"/>
            <a:ext cx="9145561" cy="6858000"/>
          </a:xfrm>
          <a:prstGeom prst="rect">
            <a:avLst/>
          </a:prstGeom>
        </p:spPr>
      </p:pic>
      <p:sp>
        <p:nvSpPr>
          <p:cNvPr id="3" name="TextBox 2"/>
          <p:cNvSpPr txBox="1"/>
          <p:nvPr/>
        </p:nvSpPr>
        <p:spPr>
          <a:xfrm>
            <a:off x="3266157" y="1998245"/>
            <a:ext cx="5778500" cy="923330"/>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dist"/>
            <a:r>
              <a:rPr lang="en-US" altLang="zh-CN" sz="5400" dirty="0">
                <a:solidFill>
                  <a:srgbClr val="185787"/>
                </a:solidFill>
                <a:latin typeface="微软雅黑" pitchFamily="34" charset="-122"/>
                <a:ea typeface="微软雅黑" pitchFamily="34" charset="-122"/>
              </a:rPr>
              <a:t>THANK </a:t>
            </a:r>
            <a:r>
              <a:rPr lang="en-US" altLang="zh-CN" sz="5400" dirty="0" smtClean="0">
                <a:solidFill>
                  <a:srgbClr val="185787"/>
                </a:solidFill>
                <a:latin typeface="微软雅黑" pitchFamily="34" charset="-122"/>
                <a:ea typeface="微软雅黑" pitchFamily="34" charset="-122"/>
              </a:rPr>
              <a:t>YOU..!!</a:t>
            </a:r>
            <a:endParaRPr lang="zh-CN" altLang="en-US" sz="5400" dirty="0">
              <a:solidFill>
                <a:srgbClr val="185787"/>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Box 1048611"/>
          <p:cNvSpPr txBox="1"/>
          <p:nvPr/>
        </p:nvSpPr>
        <p:spPr>
          <a:xfrm>
            <a:off x="5817449" y="1585165"/>
            <a:ext cx="4178300" cy="707886"/>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a:r>
              <a:rPr lang="en-US" altLang="zh-CN" sz="4000" b="1" dirty="0" smtClean="0">
                <a:solidFill>
                  <a:schemeClr val="accent1">
                    <a:lumMod val="75000"/>
                  </a:schemeClr>
                </a:solidFill>
                <a:latin typeface="微软雅黑" pitchFamily="34" charset="-122"/>
                <a:ea typeface="微软雅黑" pitchFamily="34" charset="-122"/>
              </a:rPr>
              <a:t>Introduction</a:t>
            </a:r>
            <a:endParaRPr lang="zh-CN" altLang="en-US" sz="4000" b="1" dirty="0">
              <a:solidFill>
                <a:schemeClr val="accent1">
                  <a:lumMod val="75000"/>
                </a:schemeClr>
              </a:solidFill>
              <a:latin typeface="微软雅黑" pitchFamily="34" charset="-122"/>
              <a:ea typeface="微软雅黑" pitchFamily="34" charset="-122"/>
            </a:endParaRPr>
          </a:p>
        </p:txBody>
      </p:sp>
      <p:grpSp>
        <p:nvGrpSpPr>
          <p:cNvPr id="10" name="Group 9"/>
          <p:cNvGrpSpPr/>
          <p:nvPr/>
        </p:nvGrpSpPr>
        <p:grpSpPr>
          <a:xfrm>
            <a:off x="799229" y="0"/>
            <a:ext cx="5377165" cy="6858000"/>
            <a:chOff x="5944525" y="0"/>
            <a:chExt cx="5377165" cy="6858000"/>
          </a:xfrm>
        </p:grpSpPr>
        <p:sp>
          <p:nvSpPr>
            <p:cNvPr id="1048610" name="Freeform 1048609"/>
            <p:cNvSpPr/>
            <p:nvPr/>
          </p:nvSpPr>
          <p:spPr>
            <a:xfrm>
              <a:off x="5944525" y="0"/>
              <a:ext cx="5355911" cy="6858000"/>
            </a:xfrm>
            <a:custGeom>
              <a:avLst/>
              <a:gdLst/>
              <a:ahLst/>
              <a:cxnLst/>
              <a:rect l="0" t="0" r="r" b="b"/>
              <a:pathLst>
                <a:path w="5366476" h="6858000">
                  <a:moveTo>
                    <a:pt x="1478911" y="0"/>
                  </a:moveTo>
                  <a:lnTo>
                    <a:pt x="5366476" y="0"/>
                  </a:lnTo>
                  <a:lnTo>
                    <a:pt x="3887565" y="6858000"/>
                  </a:lnTo>
                  <a:lnTo>
                    <a:pt x="0" y="6858000"/>
                  </a:lnTo>
                </a:path>
              </a:pathLst>
            </a:custGeom>
            <a:solidFill>
              <a:srgbClr val="006AB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dirty="0">
                <a:solidFill>
                  <a:srgbClr val="FFFFFF"/>
                </a:solidFill>
              </a:endParaRPr>
            </a:p>
          </p:txBody>
        </p:sp>
        <p:sp>
          <p:nvSpPr>
            <p:cNvPr id="1048611" name="Parallelogram 1048610"/>
            <p:cNvSpPr/>
            <p:nvPr/>
          </p:nvSpPr>
          <p:spPr>
            <a:xfrm flipH="1" flipV="1">
              <a:off x="6105603" y="2792721"/>
              <a:ext cx="1136650" cy="1244600"/>
            </a:xfrm>
            <a:prstGeom prst="parallelogram">
              <a:avLst>
                <a:gd name="adj" fmla="val 25000"/>
              </a:avLst>
            </a:prstGeom>
            <a:solidFill>
              <a:srgbClr val="86ABD6"/>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1800">
                <a:solidFill>
                  <a:srgbClr val="FFFFFF"/>
                </a:solidFill>
              </a:endParaRPr>
            </a:p>
          </p:txBody>
        </p:sp>
        <p:sp>
          <p:nvSpPr>
            <p:cNvPr id="1048617" name="TextBox 1048616"/>
            <p:cNvSpPr txBox="1"/>
            <p:nvPr/>
          </p:nvSpPr>
          <p:spPr>
            <a:xfrm>
              <a:off x="7143390" y="2353350"/>
              <a:ext cx="4178300" cy="2215991"/>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 typeface="Arial" pitchFamily="34" charset="0"/>
                <a:buNone/>
                <a:defRPr sz="1800" b="0" i="0" u="none" baseline="0">
                  <a:solidFill>
                    <a:schemeClr val="dk1"/>
                  </a:solidFill>
                  <a:latin typeface="Calibri" pitchFamily="34" charset="0"/>
                  <a:ea typeface="宋体" pitchFamily="2" charset="-122"/>
                </a:defRPr>
              </a:lvl5pPr>
            </a:lstStyle>
            <a:p>
              <a:pPr lvl="0" indent="-342900"/>
              <a:r>
                <a:rPr lang="en-US" altLang="zh-CN" sz="13800" b="1" i="1" dirty="0" smtClean="0">
                  <a:solidFill>
                    <a:schemeClr val="lt1"/>
                  </a:solidFill>
                  <a:latin typeface="微软雅黑" pitchFamily="34" charset="-122"/>
                  <a:ea typeface="微软雅黑" pitchFamily="34" charset="-122"/>
                </a:rPr>
                <a:t>02</a:t>
              </a:r>
              <a:endParaRPr lang="en-US" altLang="zh-CN" sz="13800" b="1" i="1" dirty="0">
                <a:solidFill>
                  <a:schemeClr val="lt1"/>
                </a:solidFill>
                <a:latin typeface="微软雅黑" pitchFamily="34" charset="-122"/>
                <a:ea typeface="微软雅黑" pitchFamily="34" charset="-122"/>
              </a:endParaRPr>
            </a:p>
          </p:txBody>
        </p:sp>
      </p:grpSp>
      <p:sp>
        <p:nvSpPr>
          <p:cNvPr id="12" name="Rectangle 11"/>
          <p:cNvSpPr/>
          <p:nvPr/>
        </p:nvSpPr>
        <p:spPr>
          <a:xfrm>
            <a:off x="6074857" y="2545776"/>
            <a:ext cx="4087979" cy="535531"/>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400" b="1" dirty="0" smtClean="0">
                <a:solidFill>
                  <a:schemeClr val="tx1"/>
                </a:solidFill>
                <a:latin typeface="Aharoni" pitchFamily="2" charset="-79"/>
                <a:ea typeface="微软雅黑" pitchFamily="34" charset="-122"/>
                <a:cs typeface="Aharoni" pitchFamily="2" charset="-79"/>
                <a:sym typeface="Arial" pitchFamily="34" charset="0"/>
              </a:rPr>
              <a:t>AGRICULTURE  IN  INDIA</a:t>
            </a:r>
          </a:p>
        </p:txBody>
      </p:sp>
      <p:sp>
        <p:nvSpPr>
          <p:cNvPr id="13" name="Rectangle 12"/>
          <p:cNvSpPr/>
          <p:nvPr/>
        </p:nvSpPr>
        <p:spPr>
          <a:xfrm>
            <a:off x="5938531" y="3002645"/>
            <a:ext cx="5379999" cy="1052596"/>
          </a:xfrm>
          <a:prstGeom prst="rect">
            <a:avLst/>
          </a:prstGeom>
        </p:spPr>
        <p:txBody>
          <a:bodyPr wrap="none">
            <a:spAutoFit/>
          </a:bodyPr>
          <a:lstStyle/>
          <a:p>
            <a:pPr lvl="0" indent="-342900">
              <a:lnSpc>
                <a:spcPct val="120000"/>
              </a:lnSpc>
              <a:spcBef>
                <a:spcPct val="20000"/>
              </a:spcBef>
              <a:buFont typeface="Wingdings" pitchFamily="2" charset="2"/>
              <a:buChar char="§"/>
            </a:pPr>
            <a:r>
              <a:rPr lang="en-US" altLang="zh-CN" sz="2400" b="1" dirty="0" smtClean="0">
                <a:solidFill>
                  <a:srgbClr val="000000"/>
                </a:solidFill>
                <a:latin typeface="Aharoni" pitchFamily="2" charset="-79"/>
                <a:ea typeface="微软雅黑" pitchFamily="34" charset="-122"/>
                <a:cs typeface="Aharoni" pitchFamily="2" charset="-79"/>
                <a:sym typeface="Arial" pitchFamily="34" charset="0"/>
              </a:rPr>
              <a:t>ROLE OF MACHINE LEARNING IN </a:t>
            </a:r>
          </a:p>
          <a:p>
            <a:pPr lvl="0" indent="-342900">
              <a:lnSpc>
                <a:spcPct val="120000"/>
              </a:lnSpc>
              <a:spcBef>
                <a:spcPct val="20000"/>
              </a:spcBef>
            </a:pPr>
            <a:r>
              <a:rPr lang="en-US" altLang="zh-CN" sz="2400" b="1" dirty="0" smtClean="0">
                <a:solidFill>
                  <a:srgbClr val="000000"/>
                </a:solidFill>
                <a:latin typeface="Aharoni" pitchFamily="2" charset="-79"/>
                <a:ea typeface="微软雅黑" pitchFamily="34" charset="-122"/>
                <a:cs typeface="Aharoni" pitchFamily="2" charset="-79"/>
                <a:sym typeface="Arial" pitchFamily="34" charset="0"/>
              </a:rPr>
              <a:t>   MODERN AGE AGRICULTURE</a:t>
            </a:r>
          </a:p>
        </p:txBody>
      </p:sp>
      <p:sp>
        <p:nvSpPr>
          <p:cNvPr id="14" name="Rectangle 13"/>
          <p:cNvSpPr/>
          <p:nvPr/>
        </p:nvSpPr>
        <p:spPr>
          <a:xfrm>
            <a:off x="5631921" y="4501105"/>
            <a:ext cx="3945311"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IN" altLang="zh-CN" sz="2400" b="1" dirty="0" smtClean="0">
                <a:solidFill>
                  <a:schemeClr val="tx1"/>
                </a:solidFill>
                <a:latin typeface="Aharoni" pitchFamily="2" charset="-79"/>
                <a:ea typeface="微软雅黑" pitchFamily="34" charset="-122"/>
                <a:cs typeface="Aharoni" pitchFamily="2" charset="-79"/>
                <a:sym typeface="Arial" pitchFamily="34" charset="0"/>
              </a:rPr>
              <a:t>HOW CAN WE UTILISE ?</a:t>
            </a:r>
            <a:endParaRPr lang="en-US" altLang="zh-CN" sz="2400" b="1" dirty="0" smtClean="0">
              <a:solidFill>
                <a:schemeClr val="tx1"/>
              </a:solidFill>
              <a:latin typeface="Aharoni" pitchFamily="2" charset="-79"/>
              <a:ea typeface="微软雅黑" pitchFamily="34" charset="-122"/>
              <a:cs typeface="Aharoni" pitchFamily="2" charset="-79"/>
              <a:sym typeface="Arial" pitchFamily="34" charset="0"/>
            </a:endParaRPr>
          </a:p>
        </p:txBody>
      </p:sp>
      <p:sp>
        <p:nvSpPr>
          <p:cNvPr id="17" name="Rectangle 16"/>
          <p:cNvSpPr/>
          <p:nvPr/>
        </p:nvSpPr>
        <p:spPr>
          <a:xfrm>
            <a:off x="5741220" y="3959040"/>
            <a:ext cx="4979248" cy="517065"/>
          </a:xfrm>
          <a:prstGeom prst="rect">
            <a:avLst/>
          </a:prstGeom>
        </p:spPr>
        <p:txBody>
          <a:bodyPr wrap="none">
            <a:spAutoFit/>
          </a:bodyPr>
          <a:lstStyle/>
          <a:p>
            <a:pPr lvl="0" indent="-342900">
              <a:lnSpc>
                <a:spcPct val="120000"/>
              </a:lnSpc>
              <a:spcBef>
                <a:spcPct val="20000"/>
              </a:spcBef>
              <a:buFont typeface="Wingdings" pitchFamily="2" charset="2"/>
              <a:buChar char="§"/>
            </a:pPr>
            <a:r>
              <a:rPr lang="en-IN" sz="2400" b="1" dirty="0" smtClean="0">
                <a:latin typeface="Aharoni" pitchFamily="2" charset="-79"/>
                <a:cs typeface="Aharoni" pitchFamily="2" charset="-79"/>
              </a:rPr>
              <a:t>TYPES OF MACHINE LEARNING</a:t>
            </a:r>
            <a:endParaRPr lang="en-US" sz="2400" b="1" dirty="0">
              <a:latin typeface="Aharoni" pitchFamily="2" charset="-79"/>
              <a:cs typeface="Aharoni" pitchFamily="2" charset="-79"/>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50817" y="676703"/>
            <a:ext cx="8993875" cy="5190042"/>
            <a:chOff x="3785419" y="1268080"/>
            <a:chExt cx="7000748" cy="4151644"/>
          </a:xfrm>
        </p:grpSpPr>
        <p:sp>
          <p:nvSpPr>
            <p:cNvPr id="1048663" name="Rectangle 1048662"/>
            <p:cNvSpPr/>
            <p:nvPr/>
          </p:nvSpPr>
          <p:spPr>
            <a:xfrm>
              <a:off x="3785419" y="1501254"/>
              <a:ext cx="7000748"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marL="631825" lvl="0" algn="just"/>
              <a:endParaRPr lang="en-US" sz="2200" b="1" dirty="0" smtClean="0">
                <a:solidFill>
                  <a:schemeClr val="tx1">
                    <a:lumMod val="75000"/>
                    <a:lumOff val="25000"/>
                  </a:schemeClr>
                </a:solidFill>
                <a:latin typeface="+mn-lt"/>
              </a:endParaRPr>
            </a:p>
            <a:p>
              <a:pPr marL="631825" lvl="0" algn="just"/>
              <a:r>
                <a:rPr lang="en-US" sz="2200" b="1" dirty="0" smtClean="0">
                  <a:solidFill>
                    <a:schemeClr val="tx1">
                      <a:lumMod val="75000"/>
                      <a:lumOff val="25000"/>
                    </a:schemeClr>
                  </a:solidFill>
                  <a:latin typeface="+mn-lt"/>
                </a:rPr>
                <a:t>India ranks first in the world with highest net cropped area </a:t>
              </a:r>
            </a:p>
            <a:p>
              <a:pPr marL="631825" lvl="0" algn="just"/>
              <a:r>
                <a:rPr lang="en-US" sz="2200" b="1" dirty="0" smtClean="0">
                  <a:solidFill>
                    <a:schemeClr val="tx1">
                      <a:lumMod val="75000"/>
                      <a:lumOff val="25000"/>
                    </a:schemeClr>
                  </a:solidFill>
                  <a:latin typeface="+mn-lt"/>
                </a:rPr>
                <a:t>followed by US and China.</a:t>
              </a:r>
            </a:p>
            <a:p>
              <a:pPr marL="631825" lvl="0" algn="just"/>
              <a:endParaRPr lang="en-US" sz="2200" b="1" dirty="0" smtClean="0">
                <a:solidFill>
                  <a:schemeClr val="tx1">
                    <a:lumMod val="75000"/>
                    <a:lumOff val="25000"/>
                  </a:schemeClr>
                </a:solidFill>
                <a:latin typeface="+mn-lt"/>
              </a:endParaRPr>
            </a:p>
            <a:p>
              <a:pPr marL="631825" lvl="0" algn="just"/>
              <a:r>
                <a:rPr lang="en-US" sz="2200" b="1" dirty="0" smtClean="0">
                  <a:solidFill>
                    <a:schemeClr val="tx1">
                      <a:lumMod val="75000"/>
                      <a:lumOff val="25000"/>
                    </a:schemeClr>
                  </a:solidFill>
                  <a:latin typeface="+mn-lt"/>
                </a:rPr>
                <a:t>Agriculture plays a very pivotal role in the global economy of the </a:t>
              </a:r>
            </a:p>
            <a:p>
              <a:pPr marL="631825" lvl="0" algn="just"/>
              <a:r>
                <a:rPr lang="en-US" sz="2200" b="1" dirty="0" smtClean="0">
                  <a:solidFill>
                    <a:schemeClr val="tx1">
                      <a:lumMod val="75000"/>
                      <a:lumOff val="25000"/>
                    </a:schemeClr>
                  </a:solidFill>
                  <a:latin typeface="+mn-lt"/>
                </a:rPr>
                <a:t>country. </a:t>
              </a:r>
            </a:p>
            <a:p>
              <a:pPr marL="631825" lvl="0" algn="just"/>
              <a:endParaRPr lang="en-US" sz="2200" b="1" dirty="0" smtClean="0">
                <a:solidFill>
                  <a:schemeClr val="tx1">
                    <a:lumMod val="75000"/>
                    <a:lumOff val="25000"/>
                  </a:schemeClr>
                </a:solidFill>
                <a:latin typeface="+mn-lt"/>
              </a:endParaRPr>
            </a:p>
            <a:p>
              <a:pPr marL="631825" lvl="0" algn="just"/>
              <a:r>
                <a:rPr lang="en-US" sz="2200" b="1" dirty="0" smtClean="0">
                  <a:solidFill>
                    <a:schemeClr val="tx1">
                      <a:lumMod val="75000"/>
                      <a:lumOff val="25000"/>
                    </a:schemeClr>
                  </a:solidFill>
                  <a:latin typeface="+mn-lt"/>
                </a:rPr>
                <a:t>Due to the increase in population, there is constant pressure on the </a:t>
              </a:r>
            </a:p>
            <a:p>
              <a:pPr marL="631825" lvl="0" algn="just"/>
              <a:r>
                <a:rPr lang="en-US" sz="2200" b="1" dirty="0" smtClean="0">
                  <a:solidFill>
                    <a:schemeClr val="tx1">
                      <a:lumMod val="75000"/>
                      <a:lumOff val="25000"/>
                    </a:schemeClr>
                  </a:solidFill>
                  <a:latin typeface="+mn-lt"/>
                </a:rPr>
                <a:t>agricultural system to improve the productivity of the crops and to </a:t>
              </a:r>
            </a:p>
            <a:p>
              <a:pPr marL="631825" lvl="0" algn="just"/>
              <a:r>
                <a:rPr lang="en-US" sz="2200" b="1" dirty="0" smtClean="0">
                  <a:solidFill>
                    <a:schemeClr val="tx1">
                      <a:lumMod val="75000"/>
                      <a:lumOff val="25000"/>
                    </a:schemeClr>
                  </a:solidFill>
                  <a:latin typeface="+mn-lt"/>
                </a:rPr>
                <a:t>grow more crops.</a:t>
              </a:r>
            </a:p>
            <a:p>
              <a:pPr marL="631825" lvl="0" algn="just"/>
              <a:endParaRPr lang="en-US" sz="2200" b="1" dirty="0" smtClean="0">
                <a:solidFill>
                  <a:schemeClr val="tx1">
                    <a:lumMod val="75000"/>
                    <a:lumOff val="25000"/>
                  </a:schemeClr>
                </a:solidFill>
                <a:latin typeface="+mn-lt"/>
              </a:endParaRPr>
            </a:p>
            <a:p>
              <a:pPr marL="631825" lvl="0" algn="just"/>
              <a:r>
                <a:rPr lang="en-IN" sz="2200" b="1" dirty="0" smtClean="0">
                  <a:solidFill>
                    <a:schemeClr val="tx1">
                      <a:lumMod val="75000"/>
                      <a:lumOff val="25000"/>
                    </a:schemeClr>
                  </a:solidFill>
                  <a:latin typeface="+mn-lt"/>
                </a:rPr>
                <a:t>Machine Learning (ML) with Artificial Intelligence  (AI)</a:t>
              </a:r>
              <a:r>
                <a:rPr lang="en-US" sz="2200" b="1" dirty="0" smtClean="0">
                  <a:solidFill>
                    <a:schemeClr val="tx1">
                      <a:lumMod val="75000"/>
                      <a:lumOff val="25000"/>
                    </a:schemeClr>
                  </a:solidFill>
                  <a:latin typeface="+mn-lt"/>
                </a:rPr>
                <a:t> </a:t>
              </a:r>
              <a:r>
                <a:rPr lang="en-IN" altLang="zh-CN" sz="2200" b="1" dirty="0" smtClean="0">
                  <a:solidFill>
                    <a:schemeClr val="tx1">
                      <a:lumMod val="75000"/>
                      <a:lumOff val="25000"/>
                    </a:schemeClr>
                  </a:solidFill>
                  <a:latin typeface="+mn-lt"/>
                  <a:ea typeface="微软雅黑" pitchFamily="34" charset="-122"/>
                  <a:sym typeface="Arial" pitchFamily="34" charset="0"/>
                </a:rPr>
                <a:t>is silently but </a:t>
              </a:r>
            </a:p>
            <a:p>
              <a:pPr marL="631825" lvl="0" algn="just"/>
              <a:r>
                <a:rPr lang="en-IN" altLang="zh-CN" sz="2200" b="1" dirty="0" smtClean="0">
                  <a:solidFill>
                    <a:schemeClr val="tx1">
                      <a:lumMod val="75000"/>
                      <a:lumOff val="25000"/>
                    </a:schemeClr>
                  </a:solidFill>
                  <a:latin typeface="+mn-lt"/>
                  <a:ea typeface="微软雅黑" pitchFamily="34" charset="-122"/>
                  <a:sym typeface="Arial" pitchFamily="34" charset="0"/>
                </a:rPr>
                <a:t>increasingly entering Indian agriculture and hence affecting our </a:t>
              </a:r>
            </a:p>
            <a:p>
              <a:pPr marL="631825" lvl="0" algn="just"/>
              <a:r>
                <a:rPr lang="en-IN" altLang="zh-CN" sz="2200" b="1" dirty="0" smtClean="0">
                  <a:solidFill>
                    <a:schemeClr val="tx1">
                      <a:lumMod val="75000"/>
                      <a:lumOff val="25000"/>
                    </a:schemeClr>
                  </a:solidFill>
                  <a:latin typeface="+mn-lt"/>
                  <a:ea typeface="微软雅黑" pitchFamily="34" charset="-122"/>
                  <a:sym typeface="Arial" pitchFamily="34" charset="0"/>
                </a:rPr>
                <a:t>society at large.</a:t>
              </a:r>
              <a:endParaRPr lang="zh-CN" altLang="en-US" sz="2200" b="1" dirty="0">
                <a:solidFill>
                  <a:schemeClr val="tx1">
                    <a:lumMod val="75000"/>
                    <a:lumOff val="25000"/>
                  </a:schemeClr>
                </a:solidFill>
                <a:latin typeface="+mn-lt"/>
                <a:ea typeface="微软雅黑" pitchFamily="34" charset="-122"/>
                <a:sym typeface="Arial" pitchFamily="34" charset="0"/>
              </a:endParaRPr>
            </a:p>
          </p:txBody>
        </p:sp>
        <p:grpSp>
          <p:nvGrpSpPr>
            <p:cNvPr id="8" name="Group 7"/>
            <p:cNvGrpSpPr/>
            <p:nvPr/>
          </p:nvGrpSpPr>
          <p:grpSpPr>
            <a:xfrm>
              <a:off x="5905711" y="1268080"/>
              <a:ext cx="3404847" cy="481012"/>
              <a:chOff x="6478927" y="2605584"/>
              <a:chExt cx="3404847" cy="481012"/>
            </a:xfrm>
          </p:grpSpPr>
          <p:sp>
            <p:nvSpPr>
              <p:cNvPr id="1048664" name="Rectangle 1048663"/>
              <p:cNvSpPr/>
              <p:nvPr/>
            </p:nvSpPr>
            <p:spPr>
              <a:xfrm>
                <a:off x="6478927" y="2605584"/>
                <a:ext cx="3063875"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indent="-342900" algn="ctr"/>
                <a:r>
                  <a:rPr lang="en-US" altLang="zh-CN" sz="2000" b="1" dirty="0" smtClean="0">
                    <a:solidFill>
                      <a:schemeClr val="bg1"/>
                    </a:solidFill>
                    <a:latin typeface="Aharoni" pitchFamily="2" charset="-79"/>
                    <a:ea typeface="微软雅黑" pitchFamily="34" charset="-122"/>
                    <a:cs typeface="Aharoni" pitchFamily="2" charset="-79"/>
                    <a:sym typeface="Arial" pitchFamily="34" charset="0"/>
                  </a:rPr>
                  <a:t>AGRICULTURE</a:t>
                </a:r>
                <a:r>
                  <a:rPr lang="en-US" altLang="zh-CN" b="1" dirty="0" smtClean="0">
                    <a:solidFill>
                      <a:schemeClr val="bg1"/>
                    </a:solidFill>
                    <a:latin typeface="Aharoni" pitchFamily="2" charset="-79"/>
                    <a:ea typeface="微软雅黑" pitchFamily="34" charset="-122"/>
                    <a:cs typeface="Aharoni" pitchFamily="2" charset="-79"/>
                    <a:sym typeface="Arial" pitchFamily="34" charset="0"/>
                  </a:rPr>
                  <a:t>  IN  INDIA</a:t>
                </a:r>
              </a:p>
            </p:txBody>
          </p:sp>
          <p:sp>
            <p:nvSpPr>
              <p:cNvPr id="1048665" name="TextBox 1048664"/>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sp>
        <p:nvSpPr>
          <p:cNvPr id="10" name="Oval 9">
            <a:extLst>
              <a:ext uri="{FF2B5EF4-FFF2-40B4-BE49-F238E27FC236}">
                <a16:creationId xmlns:a16="http://schemas.microsoft.com/office/drawing/2014/main" xmlns="" id="{A2C00CE6-992C-4495-9B5D-53F702B91415}"/>
              </a:ext>
            </a:extLst>
          </p:cNvPr>
          <p:cNvSpPr/>
          <p:nvPr/>
        </p:nvSpPr>
        <p:spPr>
          <a:xfrm>
            <a:off x="2620334" y="2911522"/>
            <a:ext cx="180000" cy="1800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a:p>
        </p:txBody>
      </p:sp>
      <p:sp>
        <p:nvSpPr>
          <p:cNvPr id="11" name="Oval 10">
            <a:extLst>
              <a:ext uri="{FF2B5EF4-FFF2-40B4-BE49-F238E27FC236}">
                <a16:creationId xmlns:a16="http://schemas.microsoft.com/office/drawing/2014/main" xmlns="" id="{6CF3200F-183A-45CC-B5B7-D8308D13ACF8}"/>
              </a:ext>
            </a:extLst>
          </p:cNvPr>
          <p:cNvSpPr/>
          <p:nvPr/>
        </p:nvSpPr>
        <p:spPr>
          <a:xfrm>
            <a:off x="2625053" y="4421384"/>
            <a:ext cx="180000" cy="1800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2" name="Oval 11">
            <a:extLst>
              <a:ext uri="{FF2B5EF4-FFF2-40B4-BE49-F238E27FC236}">
                <a16:creationId xmlns:a16="http://schemas.microsoft.com/office/drawing/2014/main" xmlns="" id="{8A7992CA-A4D4-4C7A-A95D-4385DF3C0E27}"/>
              </a:ext>
            </a:extLst>
          </p:cNvPr>
          <p:cNvSpPr/>
          <p:nvPr/>
        </p:nvSpPr>
        <p:spPr>
          <a:xfrm>
            <a:off x="2629715" y="1989723"/>
            <a:ext cx="180000" cy="1800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pappa laptop\drive\brijesh\snapseed\snapseeed\20180601_183203-01.jpeg"/>
          <p:cNvPicPr>
            <a:picLocks noChangeAspect="1" noChangeArrowheads="1"/>
          </p:cNvPicPr>
          <p:nvPr/>
        </p:nvPicPr>
        <p:blipFill>
          <a:blip r:embed="rId2" cstate="print"/>
          <a:srcRect/>
          <a:stretch>
            <a:fillRect/>
          </a:stretch>
        </p:blipFill>
        <p:spPr bwMode="auto">
          <a:xfrm>
            <a:off x="0" y="963168"/>
            <a:ext cx="2853707" cy="4937760"/>
          </a:xfrm>
          <a:prstGeom prst="rect">
            <a:avLst/>
          </a:prstGeom>
          <a:noFill/>
        </p:spPr>
      </p:pic>
      <p:sp>
        <p:nvSpPr>
          <p:cNvPr id="15" name="Oval 14"/>
          <p:cNvSpPr/>
          <p:nvPr/>
        </p:nvSpPr>
        <p:spPr>
          <a:xfrm>
            <a:off x="3172699" y="4849138"/>
            <a:ext cx="166254" cy="16625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86549" y="1510078"/>
            <a:ext cx="166254"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86549" y="2521493"/>
            <a:ext cx="166254" cy="16625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186549" y="3505198"/>
            <a:ext cx="166254" cy="16625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xmlns="" id="{214B4AC9-C9D9-4ECB-83A5-16AAB51319DF}"/>
              </a:ext>
            </a:extLst>
          </p:cNvPr>
          <p:cNvSpPr txBox="1"/>
          <p:nvPr/>
        </p:nvSpPr>
        <p:spPr>
          <a:xfrm>
            <a:off x="1611203" y="4967542"/>
            <a:ext cx="2829996"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sp>
        <p:nvSpPr>
          <p:cNvPr id="33" name="TextBox 32">
            <a:extLst>
              <a:ext uri="{FF2B5EF4-FFF2-40B4-BE49-F238E27FC236}">
                <a16:creationId xmlns:a16="http://schemas.microsoft.com/office/drawing/2014/main" xmlns="" id="{9F8B27DD-1608-4F45-9776-BCDFB5432B42}"/>
              </a:ext>
            </a:extLst>
          </p:cNvPr>
          <p:cNvSpPr txBox="1"/>
          <p:nvPr/>
        </p:nvSpPr>
        <p:spPr>
          <a:xfrm>
            <a:off x="5902592" y="3725606"/>
            <a:ext cx="2526748"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sp>
        <p:nvSpPr>
          <p:cNvPr id="37" name="TextBox 36">
            <a:extLst>
              <a:ext uri="{FF2B5EF4-FFF2-40B4-BE49-F238E27FC236}">
                <a16:creationId xmlns:a16="http://schemas.microsoft.com/office/drawing/2014/main" xmlns="" id="{F9A625F4-C2E8-44F3-A499-5522E2AFBE10}"/>
              </a:ext>
            </a:extLst>
          </p:cNvPr>
          <p:cNvSpPr txBox="1"/>
          <p:nvPr/>
        </p:nvSpPr>
        <p:spPr>
          <a:xfrm>
            <a:off x="5930052" y="5146304"/>
            <a:ext cx="2526748"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sp>
        <p:nvSpPr>
          <p:cNvPr id="41" name="TextBox 40">
            <a:extLst>
              <a:ext uri="{FF2B5EF4-FFF2-40B4-BE49-F238E27FC236}">
                <a16:creationId xmlns:a16="http://schemas.microsoft.com/office/drawing/2014/main" xmlns="" id="{E7E69C04-C485-4D56-AA46-D02C5A0AF07A}"/>
              </a:ext>
            </a:extLst>
          </p:cNvPr>
          <p:cNvSpPr txBox="1"/>
          <p:nvPr/>
        </p:nvSpPr>
        <p:spPr>
          <a:xfrm>
            <a:off x="5822930" y="2066554"/>
            <a:ext cx="2526748"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grpSp>
        <p:nvGrpSpPr>
          <p:cNvPr id="34" name="Group 33"/>
          <p:cNvGrpSpPr/>
          <p:nvPr/>
        </p:nvGrpSpPr>
        <p:grpSpPr>
          <a:xfrm>
            <a:off x="364919" y="520504"/>
            <a:ext cx="7334842" cy="5386625"/>
            <a:chOff x="919119" y="520504"/>
            <a:chExt cx="7334842" cy="5386625"/>
          </a:xfrm>
        </p:grpSpPr>
        <p:grpSp>
          <p:nvGrpSpPr>
            <p:cNvPr id="2" name="Group 3"/>
            <p:cNvGrpSpPr/>
            <p:nvPr/>
          </p:nvGrpSpPr>
          <p:grpSpPr>
            <a:xfrm>
              <a:off x="928033" y="809738"/>
              <a:ext cx="7096851" cy="5097391"/>
              <a:chOff x="4367285" y="1342196"/>
              <a:chExt cx="5824633" cy="4077533"/>
            </a:xfrm>
          </p:grpSpPr>
          <p:sp>
            <p:nvSpPr>
              <p:cNvPr id="5" name="Rectangle 4"/>
              <p:cNvSpPr/>
              <p:nvPr/>
            </p:nvSpPr>
            <p:spPr>
              <a:xfrm>
                <a:off x="4367285" y="1501256"/>
                <a:ext cx="5824633" cy="3918473"/>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3100" dirty="0">
                  <a:solidFill>
                    <a:srgbClr val="000000"/>
                  </a:solidFill>
                  <a:latin typeface="Arial" pitchFamily="34" charset="0"/>
                  <a:ea typeface="微软雅黑" pitchFamily="34" charset="-122"/>
                  <a:sym typeface="Arial" pitchFamily="34" charset="0"/>
                </a:endParaRPr>
              </a:p>
            </p:txBody>
          </p:sp>
          <p:sp>
            <p:nvSpPr>
              <p:cNvPr id="8" name="TextBox 7"/>
              <p:cNvSpPr txBox="1"/>
              <p:nvPr/>
            </p:nvSpPr>
            <p:spPr>
              <a:xfrm>
                <a:off x="7121396" y="1342196"/>
                <a:ext cx="2189161"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sp>
          <p:nvSpPr>
            <p:cNvPr id="10" name="Rectangle 9"/>
            <p:cNvSpPr/>
            <p:nvPr/>
          </p:nvSpPr>
          <p:spPr>
            <a:xfrm>
              <a:off x="1828789" y="520504"/>
              <a:ext cx="5117910" cy="979909"/>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US" altLang="zh-CN" sz="2000" b="1" dirty="0" smtClean="0">
                  <a:solidFill>
                    <a:schemeClr val="bg1"/>
                  </a:solidFill>
                  <a:latin typeface="Aharoni" pitchFamily="2" charset="-79"/>
                  <a:ea typeface="微软雅黑" pitchFamily="34" charset="-122"/>
                  <a:cs typeface="Aharoni" pitchFamily="2" charset="-79"/>
                  <a:sym typeface="Arial" pitchFamily="34" charset="0"/>
                </a:rPr>
                <a:t>ROLE OF MACHINE LEARNING IN </a:t>
              </a:r>
            </a:p>
            <a:p>
              <a:pPr lvl="0" indent="-342900" algn="ctr">
                <a:lnSpc>
                  <a:spcPct val="120000"/>
                </a:lnSpc>
                <a:spcBef>
                  <a:spcPct val="20000"/>
                </a:spcBef>
              </a:pPr>
              <a:r>
                <a:rPr lang="en-US" altLang="zh-CN" sz="2000" b="1" dirty="0" smtClean="0">
                  <a:solidFill>
                    <a:schemeClr val="bg1"/>
                  </a:solidFill>
                  <a:latin typeface="Aharoni" pitchFamily="2" charset="-79"/>
                  <a:ea typeface="微软雅黑" pitchFamily="34" charset="-122"/>
                  <a:cs typeface="Aharoni" pitchFamily="2" charset="-79"/>
                  <a:sym typeface="Arial" pitchFamily="34" charset="0"/>
                </a:rPr>
                <a:t> MODERN AGE AGRICULTURE</a:t>
              </a:r>
            </a:p>
          </p:txBody>
        </p:sp>
        <p:grpSp>
          <p:nvGrpSpPr>
            <p:cNvPr id="3" name="Group 58"/>
            <p:cNvGrpSpPr/>
            <p:nvPr/>
          </p:nvGrpSpPr>
          <p:grpSpPr>
            <a:xfrm>
              <a:off x="1595332" y="2493843"/>
              <a:ext cx="6658629" cy="3125500"/>
              <a:chOff x="1595332" y="2493843"/>
              <a:chExt cx="6658629" cy="3125500"/>
            </a:xfrm>
          </p:grpSpPr>
          <p:grpSp>
            <p:nvGrpSpPr>
              <p:cNvPr id="4" name="Group 50"/>
              <p:cNvGrpSpPr/>
              <p:nvPr/>
            </p:nvGrpSpPr>
            <p:grpSpPr>
              <a:xfrm>
                <a:off x="1597240" y="3775263"/>
                <a:ext cx="3503114" cy="614624"/>
                <a:chOff x="1433464" y="3475007"/>
                <a:chExt cx="3503114" cy="614624"/>
              </a:xfrm>
            </p:grpSpPr>
            <p:sp>
              <p:nvSpPr>
                <p:cNvPr id="23" name="Oval 22">
                  <a:extLst>
                    <a:ext uri="{FF2B5EF4-FFF2-40B4-BE49-F238E27FC236}">
                      <a16:creationId xmlns:a16="http://schemas.microsoft.com/office/drawing/2014/main" xmlns="" id="{A2C00CE6-992C-4495-9B5D-53F702B91415}"/>
                    </a:ext>
                  </a:extLst>
                </p:cNvPr>
                <p:cNvSpPr/>
                <p:nvPr/>
              </p:nvSpPr>
              <p:spPr>
                <a:xfrm>
                  <a:off x="1433464" y="3527870"/>
                  <a:ext cx="360000" cy="3600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a:p>
              </p:txBody>
            </p:sp>
            <p:sp>
              <p:nvSpPr>
                <p:cNvPr id="24" name="TextBox 23">
                  <a:extLst>
                    <a:ext uri="{FF2B5EF4-FFF2-40B4-BE49-F238E27FC236}">
                      <a16:creationId xmlns:a16="http://schemas.microsoft.com/office/drawing/2014/main" xmlns="" id="{F7B30B13-2444-4D78-BE00-D81DD0C03A4D}"/>
                    </a:ext>
                  </a:extLst>
                </p:cNvPr>
                <p:cNvSpPr txBox="1"/>
                <p:nvPr/>
              </p:nvSpPr>
              <p:spPr>
                <a:xfrm>
                  <a:off x="1926527" y="3475007"/>
                  <a:ext cx="3010051" cy="430887"/>
                </a:xfrm>
                <a:prstGeom prst="rect">
                  <a:avLst/>
                </a:prstGeom>
                <a:noFill/>
              </p:spPr>
              <p:txBody>
                <a:bodyPr wrap="square" rtlCol="0">
                  <a:spAutoFit/>
                </a:bodyPr>
                <a:lstStyle/>
                <a:p>
                  <a:r>
                    <a:rPr lang="en-IN" sz="2200" b="1" dirty="0" smtClean="0">
                      <a:solidFill>
                        <a:schemeClr val="tx1">
                          <a:lumMod val="75000"/>
                          <a:lumOff val="25000"/>
                        </a:schemeClr>
                      </a:solidFill>
                      <a:latin typeface="+mn-lt"/>
                    </a:rPr>
                    <a:t>Yield Prediction</a:t>
                  </a:r>
                  <a:endParaRPr lang="en-US" sz="2200" b="1" dirty="0">
                    <a:solidFill>
                      <a:schemeClr val="tx1">
                        <a:lumMod val="75000"/>
                        <a:lumOff val="25000"/>
                      </a:schemeClr>
                    </a:solidFill>
                    <a:latin typeface="+mn-lt"/>
                  </a:endParaRPr>
                </a:p>
              </p:txBody>
            </p:sp>
            <p:sp>
              <p:nvSpPr>
                <p:cNvPr id="25" name="TextBox 24">
                  <a:extLst>
                    <a:ext uri="{FF2B5EF4-FFF2-40B4-BE49-F238E27FC236}">
                      <a16:creationId xmlns:a16="http://schemas.microsoft.com/office/drawing/2014/main" xmlns="" id="{5F5589AF-B9EF-4BED-8DE1-0E2846804D9E}"/>
                    </a:ext>
                  </a:extLst>
                </p:cNvPr>
                <p:cNvSpPr txBox="1"/>
                <p:nvPr/>
              </p:nvSpPr>
              <p:spPr>
                <a:xfrm>
                  <a:off x="1489792" y="3689521"/>
                  <a:ext cx="2526748" cy="400110"/>
                </a:xfrm>
                <a:prstGeom prst="rect">
                  <a:avLst/>
                </a:prstGeom>
                <a:noFill/>
              </p:spPr>
              <p:txBody>
                <a:bodyPr wrap="square" rtlCol="0">
                  <a:spAutoFit/>
                </a:bodyPr>
                <a:lstStyle/>
                <a:p>
                  <a:endParaRPr lang="en-US" sz="2000" b="1" dirty="0">
                    <a:solidFill>
                      <a:schemeClr val="tx1">
                        <a:lumMod val="75000"/>
                        <a:lumOff val="25000"/>
                      </a:schemeClr>
                    </a:solidFill>
                    <a:latin typeface="+mn-lt"/>
                  </a:endParaRPr>
                </a:p>
              </p:txBody>
            </p:sp>
          </p:grpSp>
          <p:grpSp>
            <p:nvGrpSpPr>
              <p:cNvPr id="6" name="Group 51"/>
              <p:cNvGrpSpPr/>
              <p:nvPr/>
            </p:nvGrpSpPr>
            <p:grpSpPr>
              <a:xfrm>
                <a:off x="1624537" y="4848564"/>
                <a:ext cx="3090436" cy="769441"/>
                <a:chOff x="1474409" y="4821268"/>
                <a:chExt cx="3090436" cy="769441"/>
              </a:xfrm>
            </p:grpSpPr>
            <p:sp>
              <p:nvSpPr>
                <p:cNvPr id="27" name="Oval 26">
                  <a:extLst>
                    <a:ext uri="{FF2B5EF4-FFF2-40B4-BE49-F238E27FC236}">
                      <a16:creationId xmlns:a16="http://schemas.microsoft.com/office/drawing/2014/main" xmlns="" id="{6CF3200F-183A-45CC-B5B7-D8308D13ACF8}"/>
                    </a:ext>
                  </a:extLst>
                </p:cNvPr>
                <p:cNvSpPr/>
                <p:nvPr/>
              </p:nvSpPr>
              <p:spPr>
                <a:xfrm>
                  <a:off x="1474409" y="4983311"/>
                  <a:ext cx="360000" cy="3600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8" name="TextBox 27">
                  <a:extLst>
                    <a:ext uri="{FF2B5EF4-FFF2-40B4-BE49-F238E27FC236}">
                      <a16:creationId xmlns:a16="http://schemas.microsoft.com/office/drawing/2014/main" xmlns="" id="{A2AB67DC-CB88-4E99-AD30-CE7DAEB362F9}"/>
                    </a:ext>
                  </a:extLst>
                </p:cNvPr>
                <p:cNvSpPr txBox="1"/>
                <p:nvPr/>
              </p:nvSpPr>
              <p:spPr>
                <a:xfrm>
                  <a:off x="1897811" y="4821268"/>
                  <a:ext cx="2667034" cy="769441"/>
                </a:xfrm>
                <a:prstGeom prst="rect">
                  <a:avLst/>
                </a:prstGeom>
                <a:noFill/>
              </p:spPr>
              <p:txBody>
                <a:bodyPr wrap="square" rtlCol="0">
                  <a:spAutoFit/>
                </a:bodyPr>
                <a:lstStyle/>
                <a:p>
                  <a:pPr algn="just"/>
                  <a:r>
                    <a:rPr lang="en-US" sz="2200" b="1" dirty="0" smtClean="0">
                      <a:solidFill>
                        <a:schemeClr val="tx1">
                          <a:lumMod val="75000"/>
                          <a:lumOff val="25000"/>
                        </a:schemeClr>
                      </a:solidFill>
                      <a:latin typeface="+mn-lt"/>
                    </a:rPr>
                    <a:t>To Identify </a:t>
                  </a:r>
                </a:p>
                <a:p>
                  <a:pPr algn="just"/>
                  <a:r>
                    <a:rPr lang="en-US" sz="2200" b="1" dirty="0" smtClean="0">
                      <a:solidFill>
                        <a:schemeClr val="tx1">
                          <a:lumMod val="75000"/>
                          <a:lumOff val="25000"/>
                        </a:schemeClr>
                      </a:solidFill>
                      <a:latin typeface="+mn-lt"/>
                    </a:rPr>
                    <a:t>the Bug Hunters</a:t>
                  </a:r>
                  <a:endParaRPr lang="en-US" sz="2200" b="1" dirty="0">
                    <a:solidFill>
                      <a:schemeClr val="tx1">
                        <a:lumMod val="75000"/>
                        <a:lumOff val="25000"/>
                      </a:schemeClr>
                    </a:solidFill>
                    <a:latin typeface="+mn-lt"/>
                  </a:endParaRPr>
                </a:p>
              </p:txBody>
            </p:sp>
          </p:grpSp>
          <p:grpSp>
            <p:nvGrpSpPr>
              <p:cNvPr id="7" name="Group 49"/>
              <p:cNvGrpSpPr/>
              <p:nvPr/>
            </p:nvGrpSpPr>
            <p:grpSpPr>
              <a:xfrm>
                <a:off x="1595332" y="2539251"/>
                <a:ext cx="3509347" cy="769441"/>
                <a:chOff x="1404260" y="1761315"/>
                <a:chExt cx="3509347" cy="769441"/>
              </a:xfrm>
            </p:grpSpPr>
            <p:sp>
              <p:nvSpPr>
                <p:cNvPr id="43" name="Oval 42">
                  <a:extLst>
                    <a:ext uri="{FF2B5EF4-FFF2-40B4-BE49-F238E27FC236}">
                      <a16:creationId xmlns:a16="http://schemas.microsoft.com/office/drawing/2014/main" xmlns="" id="{8A7992CA-A4D4-4C7A-A95D-4385DF3C0E27}"/>
                    </a:ext>
                  </a:extLst>
                </p:cNvPr>
                <p:cNvSpPr/>
                <p:nvPr/>
              </p:nvSpPr>
              <p:spPr>
                <a:xfrm>
                  <a:off x="1404260" y="1913900"/>
                  <a:ext cx="360000" cy="3600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E0BEF5D4-B286-4C11-8773-787F7CE392CE}"/>
                    </a:ext>
                  </a:extLst>
                </p:cNvPr>
                <p:cNvSpPr txBox="1"/>
                <p:nvPr/>
              </p:nvSpPr>
              <p:spPr>
                <a:xfrm>
                  <a:off x="1922551" y="1761315"/>
                  <a:ext cx="2991056"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cs typeface="Aharoni" pitchFamily="2" charset="-79"/>
                    </a:rPr>
                    <a:t>Diversity </a:t>
                  </a:r>
                </a:p>
                <a:p>
                  <a:r>
                    <a:rPr lang="en-US" sz="2200" b="1" dirty="0" smtClean="0">
                      <a:solidFill>
                        <a:schemeClr val="tx1">
                          <a:lumMod val="75000"/>
                          <a:lumOff val="25000"/>
                        </a:schemeClr>
                      </a:solidFill>
                      <a:latin typeface="+mn-lt"/>
                      <a:cs typeface="Aharoni" pitchFamily="2" charset="-79"/>
                    </a:rPr>
                    <a:t>In types of plants</a:t>
                  </a:r>
                  <a:endParaRPr lang="en-US" sz="2200" b="1" dirty="0">
                    <a:solidFill>
                      <a:schemeClr val="tx1">
                        <a:lumMod val="75000"/>
                        <a:lumOff val="25000"/>
                      </a:schemeClr>
                    </a:solidFill>
                    <a:latin typeface="+mn-lt"/>
                    <a:cs typeface="Aharoni" pitchFamily="2" charset="-79"/>
                  </a:endParaRPr>
                </a:p>
              </p:txBody>
            </p:sp>
          </p:grpSp>
          <p:grpSp>
            <p:nvGrpSpPr>
              <p:cNvPr id="9" name="Group 48"/>
              <p:cNvGrpSpPr/>
              <p:nvPr/>
            </p:nvGrpSpPr>
            <p:grpSpPr>
              <a:xfrm>
                <a:off x="4900386" y="2493843"/>
                <a:ext cx="3162958" cy="769441"/>
                <a:chOff x="5214290" y="1784147"/>
                <a:chExt cx="3162958" cy="769441"/>
              </a:xfrm>
            </p:grpSpPr>
            <p:sp>
              <p:nvSpPr>
                <p:cNvPr id="40" name="TextBox 39">
                  <a:extLst>
                    <a:ext uri="{FF2B5EF4-FFF2-40B4-BE49-F238E27FC236}">
                      <a16:creationId xmlns:a16="http://schemas.microsoft.com/office/drawing/2014/main" xmlns="" id="{227367A5-7D6B-4AE6-B3B0-603F081EF5BF}"/>
                    </a:ext>
                  </a:extLst>
                </p:cNvPr>
                <p:cNvSpPr txBox="1"/>
                <p:nvPr/>
              </p:nvSpPr>
              <p:spPr>
                <a:xfrm>
                  <a:off x="5689466" y="1784147"/>
                  <a:ext cx="2687782" cy="769441"/>
                </a:xfrm>
                <a:prstGeom prst="rect">
                  <a:avLst/>
                </a:prstGeom>
                <a:noFill/>
              </p:spPr>
              <p:txBody>
                <a:bodyPr wrap="square" rtlCol="0">
                  <a:spAutoFit/>
                </a:bodyPr>
                <a:lstStyle/>
                <a:p>
                  <a:r>
                    <a:rPr lang="en-IN" sz="2200" b="1" dirty="0" smtClean="0">
                      <a:solidFill>
                        <a:schemeClr val="tx1">
                          <a:lumMod val="75000"/>
                          <a:lumOff val="25000"/>
                        </a:schemeClr>
                      </a:solidFill>
                      <a:latin typeface="+mn-lt"/>
                    </a:rPr>
                    <a:t>Improve the </a:t>
                  </a:r>
                </a:p>
                <a:p>
                  <a:r>
                    <a:rPr lang="en-IN" sz="2200" b="1" dirty="0" smtClean="0">
                      <a:solidFill>
                        <a:schemeClr val="tx1">
                          <a:lumMod val="75000"/>
                          <a:lumOff val="25000"/>
                        </a:schemeClr>
                      </a:solidFill>
                      <a:latin typeface="+mn-lt"/>
                    </a:rPr>
                    <a:t>Productivity  of crop </a:t>
                  </a:r>
                  <a:endParaRPr lang="en-US" sz="2200" b="1" dirty="0">
                    <a:solidFill>
                      <a:schemeClr val="tx1">
                        <a:lumMod val="75000"/>
                        <a:lumOff val="25000"/>
                      </a:schemeClr>
                    </a:solidFill>
                    <a:latin typeface="+mn-lt"/>
                  </a:endParaRPr>
                </a:p>
              </p:txBody>
            </p:sp>
            <p:sp>
              <p:nvSpPr>
                <p:cNvPr id="45" name="Oval 44">
                  <a:extLst>
                    <a:ext uri="{FF2B5EF4-FFF2-40B4-BE49-F238E27FC236}">
                      <a16:creationId xmlns:a16="http://schemas.microsoft.com/office/drawing/2014/main" xmlns="" id="{8A7992CA-A4D4-4C7A-A95D-4385DF3C0E27}"/>
                    </a:ext>
                  </a:extLst>
                </p:cNvPr>
                <p:cNvSpPr/>
                <p:nvPr/>
              </p:nvSpPr>
              <p:spPr>
                <a:xfrm>
                  <a:off x="5214290" y="1984413"/>
                  <a:ext cx="360000" cy="3600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52"/>
              <p:cNvGrpSpPr/>
              <p:nvPr/>
            </p:nvGrpSpPr>
            <p:grpSpPr>
              <a:xfrm>
                <a:off x="4888616" y="3719058"/>
                <a:ext cx="2571350" cy="769441"/>
                <a:chOff x="5229816" y="3418802"/>
                <a:chExt cx="2571350" cy="769441"/>
              </a:xfrm>
            </p:grpSpPr>
            <p:sp>
              <p:nvSpPr>
                <p:cNvPr id="32" name="TextBox 31">
                  <a:extLst>
                    <a:ext uri="{FF2B5EF4-FFF2-40B4-BE49-F238E27FC236}">
                      <a16:creationId xmlns:a16="http://schemas.microsoft.com/office/drawing/2014/main" xmlns="" id="{50A4B6B9-C18C-46F5-ACBE-D1DDEB526AFA}"/>
                    </a:ext>
                  </a:extLst>
                </p:cNvPr>
                <p:cNvSpPr txBox="1"/>
                <p:nvPr/>
              </p:nvSpPr>
              <p:spPr>
                <a:xfrm>
                  <a:off x="5766665" y="3418802"/>
                  <a:ext cx="2034501"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rPr>
                    <a:t>Weeds </a:t>
                  </a:r>
                </a:p>
                <a:p>
                  <a:r>
                    <a:rPr lang="en-IN" sz="2200" b="1" dirty="0" smtClean="0">
                      <a:solidFill>
                        <a:schemeClr val="tx1">
                          <a:lumMod val="75000"/>
                          <a:lumOff val="25000"/>
                        </a:schemeClr>
                      </a:solidFill>
                      <a:latin typeface="+mn-lt"/>
                    </a:rPr>
                    <a:t>Identification</a:t>
                  </a:r>
                  <a:endParaRPr lang="en-US" sz="2200" b="1" dirty="0">
                    <a:solidFill>
                      <a:schemeClr val="tx1">
                        <a:lumMod val="75000"/>
                        <a:lumOff val="25000"/>
                      </a:schemeClr>
                    </a:solidFill>
                    <a:latin typeface="+mn-lt"/>
                  </a:endParaRPr>
                </a:p>
              </p:txBody>
            </p:sp>
            <p:sp>
              <p:nvSpPr>
                <p:cNvPr id="46" name="Oval 45">
                  <a:extLst>
                    <a:ext uri="{FF2B5EF4-FFF2-40B4-BE49-F238E27FC236}">
                      <a16:creationId xmlns:a16="http://schemas.microsoft.com/office/drawing/2014/main" xmlns="" id="{A2C00CE6-992C-4495-9B5D-53F702B91415}"/>
                    </a:ext>
                  </a:extLst>
                </p:cNvPr>
                <p:cNvSpPr/>
                <p:nvPr/>
              </p:nvSpPr>
              <p:spPr>
                <a:xfrm>
                  <a:off x="5229816" y="3569845"/>
                  <a:ext cx="360000" cy="3600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grpSp>
          <p:grpSp>
            <p:nvGrpSpPr>
              <p:cNvPr id="12" name="Group 54"/>
              <p:cNvGrpSpPr/>
              <p:nvPr/>
            </p:nvGrpSpPr>
            <p:grpSpPr>
              <a:xfrm>
                <a:off x="4915913" y="4849902"/>
                <a:ext cx="3338048" cy="769441"/>
                <a:chOff x="5243465" y="4863550"/>
                <a:chExt cx="3338048" cy="769441"/>
              </a:xfrm>
            </p:grpSpPr>
            <p:sp>
              <p:nvSpPr>
                <p:cNvPr id="36" name="TextBox 35">
                  <a:extLst>
                    <a:ext uri="{FF2B5EF4-FFF2-40B4-BE49-F238E27FC236}">
                      <a16:creationId xmlns:a16="http://schemas.microsoft.com/office/drawing/2014/main" xmlns="" id="{DB591FB9-07A5-424D-B916-392A1C93D31A}"/>
                    </a:ext>
                  </a:extLst>
                </p:cNvPr>
                <p:cNvSpPr txBox="1"/>
                <p:nvPr/>
              </p:nvSpPr>
              <p:spPr>
                <a:xfrm>
                  <a:off x="5765241" y="4863550"/>
                  <a:ext cx="2816272" cy="769441"/>
                </a:xfrm>
                <a:prstGeom prst="rect">
                  <a:avLst/>
                </a:prstGeom>
                <a:noFill/>
              </p:spPr>
              <p:txBody>
                <a:bodyPr wrap="square" rtlCol="0">
                  <a:spAutoFit/>
                </a:bodyPr>
                <a:lstStyle/>
                <a:p>
                  <a:r>
                    <a:rPr lang="en-US" sz="2200" b="1" dirty="0" smtClean="0">
                      <a:solidFill>
                        <a:schemeClr val="tx1">
                          <a:lumMod val="75000"/>
                          <a:lumOff val="25000"/>
                        </a:schemeClr>
                      </a:solidFill>
                      <a:latin typeface="+mn-lt"/>
                    </a:rPr>
                    <a:t>Precision </a:t>
                  </a:r>
                </a:p>
                <a:p>
                  <a:r>
                    <a:rPr lang="en-US" sz="2200" b="1" dirty="0" smtClean="0">
                      <a:solidFill>
                        <a:schemeClr val="tx1">
                          <a:lumMod val="75000"/>
                          <a:lumOff val="25000"/>
                        </a:schemeClr>
                      </a:solidFill>
                      <a:latin typeface="+mn-lt"/>
                    </a:rPr>
                    <a:t>farming</a:t>
                  </a:r>
                  <a:endParaRPr lang="en-US" sz="2200" b="1" dirty="0">
                    <a:solidFill>
                      <a:schemeClr val="tx1">
                        <a:lumMod val="75000"/>
                        <a:lumOff val="25000"/>
                      </a:schemeClr>
                    </a:solidFill>
                    <a:latin typeface="+mn-lt"/>
                  </a:endParaRPr>
                </a:p>
              </p:txBody>
            </p:sp>
            <p:sp>
              <p:nvSpPr>
                <p:cNvPr id="47" name="Oval 46">
                  <a:extLst>
                    <a:ext uri="{FF2B5EF4-FFF2-40B4-BE49-F238E27FC236}">
                      <a16:creationId xmlns:a16="http://schemas.microsoft.com/office/drawing/2014/main" xmlns="" id="{6CF3200F-183A-45CC-B5B7-D8308D13ACF8}"/>
                    </a:ext>
                  </a:extLst>
                </p:cNvPr>
                <p:cNvSpPr/>
                <p:nvPr/>
              </p:nvSpPr>
              <p:spPr>
                <a:xfrm>
                  <a:off x="5243465" y="5026529"/>
                  <a:ext cx="360000" cy="3600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grpSp>
        </p:grpSp>
        <p:sp>
          <p:nvSpPr>
            <p:cNvPr id="58" name="TextBox 57"/>
            <p:cNvSpPr txBox="1"/>
            <p:nvPr/>
          </p:nvSpPr>
          <p:spPr>
            <a:xfrm>
              <a:off x="919119" y="1692329"/>
              <a:ext cx="6933062" cy="461665"/>
            </a:xfrm>
            <a:prstGeom prst="rect">
              <a:avLst/>
            </a:prstGeom>
            <a:noFill/>
          </p:spPr>
          <p:txBody>
            <a:bodyPr wrap="square" rtlCol="0">
              <a:spAutoFit/>
            </a:bodyPr>
            <a:lstStyle/>
            <a:p>
              <a:pPr algn="ctr"/>
              <a:r>
                <a:rPr lang="en-US" sz="2400" b="1" dirty="0" smtClean="0">
                  <a:solidFill>
                    <a:schemeClr val="tx1">
                      <a:lumMod val="75000"/>
                      <a:lumOff val="25000"/>
                    </a:schemeClr>
                  </a:solidFill>
                  <a:latin typeface="+mn-lt"/>
                </a:rPr>
                <a:t>To Solve The Problems Faced By The Client </a:t>
              </a:r>
              <a:endParaRPr lang="en-US" sz="2400" b="1" dirty="0">
                <a:solidFill>
                  <a:schemeClr val="tx1">
                    <a:lumMod val="75000"/>
                    <a:lumOff val="25000"/>
                  </a:schemeClr>
                </a:solidFill>
                <a:latin typeface="+mn-lt"/>
              </a:endParaRPr>
            </a:p>
          </p:txBody>
        </p:sp>
      </p:grpSp>
      <p:sp>
        <p:nvSpPr>
          <p:cNvPr id="1026" name="AutoShape 2" descr="Image result for role of machine learning in agricult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descr="D:\final_project\reference\images\Machine-learning-in-agriculture.jpg"/>
          <p:cNvPicPr>
            <a:picLocks noChangeAspect="1" noChangeArrowheads="1"/>
          </p:cNvPicPr>
          <p:nvPr/>
        </p:nvPicPr>
        <p:blipFill>
          <a:blip r:embed="rId2" cstate="print"/>
          <a:srcRect t="3126" r="15511" b="19126"/>
          <a:stretch>
            <a:fillRect/>
          </a:stretch>
        </p:blipFill>
        <p:spPr bwMode="auto">
          <a:xfrm>
            <a:off x="7481455" y="2226099"/>
            <a:ext cx="4710546" cy="220187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475317" y="289635"/>
            <a:ext cx="9192678" cy="6194289"/>
            <a:chOff x="2841704" y="323556"/>
            <a:chExt cx="8876683" cy="5586351"/>
          </a:xfrm>
        </p:grpSpPr>
        <p:grpSp>
          <p:nvGrpSpPr>
            <p:cNvPr id="2" name="Group 4"/>
            <p:cNvGrpSpPr/>
            <p:nvPr/>
          </p:nvGrpSpPr>
          <p:grpSpPr>
            <a:xfrm>
              <a:off x="2850282" y="323556"/>
              <a:ext cx="8866407" cy="5586351"/>
              <a:chOff x="4367284" y="1268080"/>
              <a:chExt cx="7276968" cy="4151644"/>
            </a:xfrm>
          </p:grpSpPr>
          <p:sp>
            <p:nvSpPr>
              <p:cNvPr id="6" name="Rectangle 5"/>
              <p:cNvSpPr/>
              <p:nvPr/>
            </p:nvSpPr>
            <p:spPr>
              <a:xfrm>
                <a:off x="4367284" y="1501254"/>
                <a:ext cx="7276968" cy="3918470"/>
              </a:xfrm>
              <a:prstGeom prst="rect">
                <a:avLst/>
              </a:prstGeom>
              <a:solidFill>
                <a:srgbClr val="FFFFFF"/>
              </a:solidFill>
              <a:ln w="25400" cap="flat" cmpd="sng">
                <a:solidFill>
                  <a:srgbClr val="969696">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fontAlgn="base">
                  <a:spcBef>
                    <a:spcPct val="0"/>
                  </a:spcBef>
                  <a:spcAft>
                    <a:spcPct val="0"/>
                  </a:spcAft>
                </a:pPr>
                <a:endParaRPr lang="zh-CN" altLang="en-US" sz="3100" dirty="0">
                  <a:solidFill>
                    <a:srgbClr val="000000"/>
                  </a:solidFill>
                  <a:latin typeface="Arial" pitchFamily="34" charset="0"/>
                  <a:ea typeface="微软雅黑" pitchFamily="34" charset="-122"/>
                  <a:sym typeface="Arial" pitchFamily="34" charset="0"/>
                </a:endParaRPr>
              </a:p>
            </p:txBody>
          </p:sp>
          <p:grpSp>
            <p:nvGrpSpPr>
              <p:cNvPr id="3" name="Group 7"/>
              <p:cNvGrpSpPr/>
              <p:nvPr/>
            </p:nvGrpSpPr>
            <p:grpSpPr>
              <a:xfrm>
                <a:off x="6317147" y="1268080"/>
                <a:ext cx="3377567" cy="481012"/>
                <a:chOff x="6890363" y="2605584"/>
                <a:chExt cx="3377567" cy="481012"/>
              </a:xfrm>
            </p:grpSpPr>
            <p:sp>
              <p:nvSpPr>
                <p:cNvPr id="8" name="Rectangle 7"/>
                <p:cNvSpPr/>
                <p:nvPr/>
              </p:nvSpPr>
              <p:spPr>
                <a:xfrm>
                  <a:off x="6890363" y="2605584"/>
                  <a:ext cx="3377567" cy="481012"/>
                </a:xfrm>
                <a:prstGeom prst="rect">
                  <a:avLst/>
                </a:prstGeom>
                <a:solidFill>
                  <a:srgbClr val="18578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lgn="ctr">
                    <a:lnSpc>
                      <a:spcPct val="120000"/>
                    </a:lnSpc>
                    <a:spcBef>
                      <a:spcPct val="20000"/>
                    </a:spcBef>
                  </a:pPr>
                  <a:r>
                    <a:rPr lang="en-IN" sz="2000" b="1" dirty="0" smtClean="0">
                      <a:solidFill>
                        <a:schemeClr val="bg1"/>
                      </a:solidFill>
                      <a:latin typeface="Aharoni" pitchFamily="2" charset="-79"/>
                      <a:ea typeface="微软雅黑" pitchFamily="34" charset="-122"/>
                      <a:cs typeface="Aharoni" pitchFamily="2" charset="-79"/>
                      <a:sym typeface="Arial" pitchFamily="34" charset="0"/>
                    </a:rPr>
                    <a:t>TYPES OF MACHINE LEARNING</a:t>
                  </a:r>
                  <a:endParaRPr lang="en-US" sz="2000" b="1" dirty="0">
                    <a:solidFill>
                      <a:schemeClr val="bg1"/>
                    </a:solidFill>
                    <a:latin typeface="Aharoni" pitchFamily="2" charset="-79"/>
                    <a:cs typeface="Aharoni" pitchFamily="2" charset="-79"/>
                  </a:endParaRPr>
                </a:p>
              </p:txBody>
            </p:sp>
            <p:sp>
              <p:nvSpPr>
                <p:cNvPr id="9" name="TextBox 8"/>
                <p:cNvSpPr txBox="1"/>
                <p:nvPr/>
              </p:nvSpPr>
              <p:spPr>
                <a:xfrm>
                  <a:off x="7694612" y="2679700"/>
                  <a:ext cx="2189162" cy="270818"/>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None/>
                    <a:defRPr sz="1800" b="0" i="0" u="none" baseline="0">
                      <a:solidFill>
                        <a:schemeClr val="dk1"/>
                      </a:solidFill>
                      <a:latin typeface="Calibri" pitchFamily="34" charset="0"/>
                      <a:ea typeface="宋体" pitchFamily="2" charset="-122"/>
                    </a:defRPr>
                  </a:lvl5pPr>
                </a:lstStyle>
                <a:p>
                  <a:pPr lvl="0" indent="-342900">
                    <a:spcBef>
                      <a:spcPct val="20000"/>
                    </a:spcBef>
                  </a:pPr>
                  <a:endParaRPr lang="zh-CN" altLang="en-US" sz="1600" b="1" dirty="0">
                    <a:solidFill>
                      <a:schemeClr val="lt1"/>
                    </a:solidFill>
                    <a:latin typeface="Arial" pitchFamily="34" charset="0"/>
                    <a:ea typeface="微软雅黑" pitchFamily="34" charset="-122"/>
                    <a:sym typeface="Arial" pitchFamily="34" charset="0"/>
                  </a:endParaRPr>
                </a:p>
              </p:txBody>
            </p:sp>
          </p:grpSp>
        </p:grpSp>
        <p:pic>
          <p:nvPicPr>
            <p:cNvPr id="7" name="Picture 2" descr="Image result for supervised learning"/>
            <p:cNvPicPr>
              <a:picLocks noChangeAspect="1" noChangeArrowheads="1"/>
            </p:cNvPicPr>
            <p:nvPr/>
          </p:nvPicPr>
          <p:blipFill>
            <a:blip r:embed="rId2" cstate="print"/>
            <a:srcRect l="-927" t="15820" r="1218" b="17448"/>
            <a:stretch>
              <a:fillRect/>
            </a:stretch>
          </p:blipFill>
          <p:spPr bwMode="auto">
            <a:xfrm>
              <a:off x="2841704" y="2475926"/>
              <a:ext cx="8721969" cy="2982351"/>
            </a:xfrm>
            <a:prstGeom prst="rect">
              <a:avLst/>
            </a:prstGeom>
            <a:noFill/>
          </p:spPr>
        </p:pic>
        <p:sp>
          <p:nvSpPr>
            <p:cNvPr id="11" name="TextBox 10"/>
            <p:cNvSpPr txBox="1"/>
            <p:nvPr/>
          </p:nvSpPr>
          <p:spPr>
            <a:xfrm>
              <a:off x="2869808" y="1083201"/>
              <a:ext cx="8848579" cy="1323439"/>
            </a:xfrm>
            <a:prstGeom prst="rect">
              <a:avLst/>
            </a:prstGeom>
            <a:noFill/>
          </p:spPr>
          <p:txBody>
            <a:bodyPr wrap="square" rtlCol="0">
              <a:spAutoFit/>
            </a:bodyPr>
            <a:lstStyle/>
            <a:p>
              <a:pPr algn="ctr"/>
              <a:r>
                <a:rPr lang="en-IN" sz="4000" b="1" dirty="0" smtClean="0">
                  <a:latin typeface="+mn-lt"/>
                </a:rPr>
                <a:t>1</a:t>
              </a:r>
            </a:p>
            <a:p>
              <a:pPr algn="ctr"/>
              <a:r>
                <a:rPr lang="en-IN" sz="4000" b="1" dirty="0" smtClean="0">
                  <a:latin typeface="+mn-lt"/>
                </a:rPr>
                <a:t>Supervised Learning</a:t>
              </a:r>
              <a:endParaRPr lang="en-US" sz="4000" b="1" dirty="0">
                <a:latin typeface="+mn-lt"/>
              </a:endParaRPr>
            </a:p>
          </p:txBody>
        </p:sp>
      </p:grpSp>
      <p:sp>
        <p:nvSpPr>
          <p:cNvPr id="10" name="Rectangle 9"/>
          <p:cNvSpPr/>
          <p:nvPr/>
        </p:nvSpPr>
        <p:spPr>
          <a:xfrm>
            <a:off x="3935690" y="3780148"/>
            <a:ext cx="146116" cy="94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1999</TotalTime>
  <Words>2397</Words>
  <Application>Microsoft Office PowerPoint</Application>
  <PresentationFormat>Custom</PresentationFormat>
  <Paragraphs>363</Paragraphs>
  <Slides>54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Office 主题</vt:lpstr>
      <vt:lpstr>Document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ABCD</cp:lastModifiedBy>
  <cp:revision>111</cp:revision>
  <dcterms:created xsi:type="dcterms:W3CDTF">2015-12-17T19:58:50Z</dcterms:created>
  <dcterms:modified xsi:type="dcterms:W3CDTF">2020-01-24T05:52:48Z</dcterms:modified>
</cp:coreProperties>
</file>